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491" r:id="rId3"/>
    <p:sldId id="492" r:id="rId4"/>
    <p:sldId id="493" r:id="rId5"/>
    <p:sldId id="494" r:id="rId6"/>
    <p:sldId id="496" r:id="rId7"/>
    <p:sldId id="369" r:id="rId8"/>
    <p:sldId id="578" r:id="rId9"/>
    <p:sldId id="371" r:id="rId10"/>
    <p:sldId id="296" r:id="rId11"/>
    <p:sldId id="374" r:id="rId12"/>
    <p:sldId id="373" r:id="rId13"/>
    <p:sldId id="376" r:id="rId14"/>
    <p:sldId id="377" r:id="rId15"/>
    <p:sldId id="378" r:id="rId16"/>
    <p:sldId id="381" r:id="rId17"/>
    <p:sldId id="379" r:id="rId18"/>
    <p:sldId id="384" r:id="rId19"/>
    <p:sldId id="430" r:id="rId20"/>
    <p:sldId id="607" r:id="rId21"/>
    <p:sldId id="427" r:id="rId22"/>
    <p:sldId id="583" r:id="rId23"/>
    <p:sldId id="584" r:id="rId24"/>
    <p:sldId id="585" r:id="rId25"/>
    <p:sldId id="609" r:id="rId26"/>
    <p:sldId id="611" r:id="rId27"/>
    <p:sldId id="612" r:id="rId28"/>
    <p:sldId id="613" r:id="rId29"/>
    <p:sldId id="453" r:id="rId30"/>
    <p:sldId id="456" r:id="rId31"/>
    <p:sldId id="614" r:id="rId32"/>
    <p:sldId id="473" r:id="rId33"/>
    <p:sldId id="474" r:id="rId34"/>
    <p:sldId id="475" r:id="rId35"/>
    <p:sldId id="589" r:id="rId36"/>
    <p:sldId id="601" r:id="rId37"/>
    <p:sldId id="5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857A1-50B4-40D0-898A-55373113A7D0}">
          <p14:sldIdLst>
            <p14:sldId id="257"/>
          </p14:sldIdLst>
        </p14:section>
        <p14:section name="Motivation" id="{FE80E5A4-B199-41D3-BFB9-B8FD83278A93}">
          <p14:sldIdLst>
            <p14:sldId id="491"/>
            <p14:sldId id="492"/>
            <p14:sldId id="493"/>
            <p14:sldId id="494"/>
            <p14:sldId id="496"/>
            <p14:sldId id="369"/>
            <p14:sldId id="578"/>
          </p14:sldIdLst>
        </p14:section>
        <p14:section name="Background" id="{A6A6A7CE-277A-423C-90F5-2D690A75BE40}">
          <p14:sldIdLst>
            <p14:sldId id="371"/>
            <p14:sldId id="296"/>
            <p14:sldId id="374"/>
            <p14:sldId id="373"/>
            <p14:sldId id="376"/>
            <p14:sldId id="377"/>
            <p14:sldId id="378"/>
            <p14:sldId id="381"/>
            <p14:sldId id="379"/>
            <p14:sldId id="384"/>
            <p14:sldId id="430"/>
            <p14:sldId id="607"/>
            <p14:sldId id="427"/>
          </p14:sldIdLst>
        </p14:section>
        <p14:section name="Methods" id="{7540B2A1-5E9C-408D-BC9A-1F84CB969B89}">
          <p14:sldIdLst>
            <p14:sldId id="583"/>
            <p14:sldId id="584"/>
            <p14:sldId id="585"/>
            <p14:sldId id="609"/>
            <p14:sldId id="611"/>
            <p14:sldId id="612"/>
            <p14:sldId id="613"/>
            <p14:sldId id="453"/>
            <p14:sldId id="456"/>
            <p14:sldId id="614"/>
            <p14:sldId id="473"/>
            <p14:sldId id="474"/>
            <p14:sldId id="475"/>
            <p14:sldId id="589"/>
          </p14:sldIdLst>
        </p14:section>
        <p14:section name="Outro" id="{F0CD1026-E4A6-4376-A781-0FB0D4E4A334}">
          <p14:sldIdLst>
            <p14:sldId id="601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anNostrand" initials="PV" lastIdx="1" clrIdx="0">
    <p:extLst>
      <p:ext uri="{19B8F6BF-5375-455C-9EA6-DF929625EA0E}">
        <p15:presenceInfo xmlns:p15="http://schemas.microsoft.com/office/powerpoint/2012/main" userId="0ec671568a4579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D"/>
    <a:srgbClr val="FF6600"/>
    <a:srgbClr val="FFFFFF"/>
    <a:srgbClr val="000000"/>
    <a:srgbClr val="005BBB"/>
    <a:srgbClr val="007E39"/>
    <a:srgbClr val="BFBFBF"/>
    <a:srgbClr val="D9D9D9"/>
    <a:srgbClr val="F7C8CF"/>
    <a:srgbClr val="3D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2" autoAdjust="0"/>
    <p:restoredTop sz="95905" autoAdjust="0"/>
  </p:normalViewPr>
  <p:slideViewPr>
    <p:cSldViewPr snapToGrid="0" snapToObjects="1" showGuides="1">
      <p:cViewPr varScale="1">
        <p:scale>
          <a:sx n="92" d="100"/>
          <a:sy n="92" d="100"/>
        </p:scale>
        <p:origin x="51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Progress slider in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07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4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8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1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0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0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Runs the World – We Don’t Know How</a:t>
            </a:r>
          </a:p>
          <a:p>
            <a:r>
              <a:rPr lang="en-US" dirty="0"/>
              <a:t>[3] https://www.hbs.edu/managing-the-future-of-work/Documents/research/hiddenworkers09032021.pdf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4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9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3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Small increases in latency decrease user interactions and reduced user understanding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[?] The Effects of Interactive Latency on Exploratory Visual Analysis, IEEE Transactions on Visualization and Computer Graphics 2014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2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3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2ED4A-2E99-4432-A765-E8990BCB9C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B1DEC-A1FE-449D-98B9-8BA3CC68D8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853480"/>
            <a:ext cx="2239232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4" y="290940"/>
            <a:ext cx="8352403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18" y="232854"/>
            <a:ext cx="9395881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233714"/>
            <a:ext cx="4248912" cy="491995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25" y="154237"/>
            <a:ext cx="7270786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233714"/>
            <a:ext cx="4248912" cy="491995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2F890-27DB-4405-8667-4AC246576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55E89A4-4D4C-921B-58FF-DEB1F5B1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485900"/>
            <a:ext cx="6951472" cy="4667765"/>
          </a:xfrm>
        </p:spPr>
        <p:txBody>
          <a:bodyPr/>
          <a:lstStyle>
            <a:lvl1pPr>
              <a:buClr>
                <a:srgbClr val="A6192E"/>
              </a:buClr>
              <a:defRPr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>
                <a:solidFill>
                  <a:srgbClr val="000000"/>
                </a:solidFill>
              </a:defRPr>
            </a:lvl2pPr>
            <a:lvl3pPr>
              <a:buClr>
                <a:srgbClr val="A6192E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A6192E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A6192E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514600"/>
            <a:ext cx="5486400" cy="1828800"/>
          </a:xfrm>
        </p:spPr>
        <p:txBody>
          <a:bodyPr anchor="ctr"/>
          <a:lstStyle>
            <a:lvl1pPr marL="0" indent="0" algn="ctr">
              <a:buClr>
                <a:srgbClr val="A6192E"/>
              </a:buClr>
              <a:buNone/>
              <a:defRPr sz="3200"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/>
            </a:lvl2pPr>
            <a:lvl3pPr>
              <a:buClr>
                <a:srgbClr val="A6192E"/>
              </a:buClr>
              <a:defRPr/>
            </a:lvl3pPr>
            <a:lvl4pPr>
              <a:buClr>
                <a:srgbClr val="A6192E"/>
              </a:buClr>
              <a:defRPr/>
            </a:lvl4pPr>
            <a:lvl5pPr>
              <a:buClr>
                <a:srgbClr val="A6192E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3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422400"/>
            <a:ext cx="6951472" cy="473126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D4C4F10-82E6-CE75-1D82-8044B68052C4}"/>
              </a:ext>
            </a:extLst>
          </p:cNvPr>
          <p:cNvSpPr txBox="1">
            <a:spLocks/>
          </p:cNvSpPr>
          <p:nvPr userDrawn="1"/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27" y="173101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1176047"/>
            <a:ext cx="4500372" cy="495805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1175657"/>
            <a:ext cx="4498848" cy="495996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14" y="173101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1271013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1788476"/>
            <a:ext cx="5140515" cy="4340608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71013"/>
            <a:ext cx="5138928" cy="379078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85257"/>
            <a:ext cx="5138928" cy="4344271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1295400"/>
            <a:ext cx="10515600" cy="4858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10E1F-ADD9-4FCD-8131-0DD87001F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2123" t="29126" r="65953" b="29450"/>
          <a:stretch/>
        </p:blipFill>
        <p:spPr>
          <a:xfrm>
            <a:off x="156521" y="62144"/>
            <a:ext cx="820814" cy="82296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10B76C-2CC4-01D5-768C-5D67B8631F99}"/>
              </a:ext>
            </a:extLst>
          </p:cNvPr>
          <p:cNvSpPr txBox="1">
            <a:spLocks/>
          </p:cNvSpPr>
          <p:nvPr userDrawn="1"/>
        </p:nvSpPr>
        <p:spPr>
          <a:xfrm>
            <a:off x="266700" y="6356349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 VanNostrand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5CC678-528E-F557-75E8-CA05F780FDB2}"/>
              </a:ext>
            </a:extLst>
          </p:cNvPr>
          <p:cNvSpPr txBox="1">
            <a:spLocks/>
          </p:cNvSpPr>
          <p:nvPr userDrawn="1"/>
        </p:nvSpPr>
        <p:spPr>
          <a:xfrm>
            <a:off x="4652264" y="6356348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petervannostrand.github.io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BFC454-0331-870B-FD30-90D612FA8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E27C0E6-A2A2-EF20-935E-00EC1A0EF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5C750F6-BFEF-452E-8C94-CB4D678FD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8" r:id="rId4"/>
    <p:sldLayoutId id="2147483664" r:id="rId5"/>
    <p:sldLayoutId id="2147483652" r:id="rId6"/>
    <p:sldLayoutId id="2147483653" r:id="rId7"/>
    <p:sldLayoutId id="2147483654" r:id="rId8"/>
    <p:sldLayoutId id="2147483655" r:id="rId9"/>
    <p:sldLayoutId id="2147483665" r:id="rId10"/>
    <p:sldLayoutId id="2147483666" r:id="rId11"/>
    <p:sldLayoutId id="2147483660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80.png"/><Relationship Id="rId4" Type="http://schemas.openxmlformats.org/officeDocument/2006/relationships/image" Target="../media/image30.png"/><Relationship Id="rId9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4" Type="http://schemas.openxmlformats.org/officeDocument/2006/relationships/image" Target="../media/image400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11" Type="http://schemas.openxmlformats.org/officeDocument/2006/relationships/image" Target="../media/image50.png"/><Relationship Id="rId5" Type="http://schemas.openxmlformats.org/officeDocument/2006/relationships/image" Target="../media/image39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11" Type="http://schemas.openxmlformats.org/officeDocument/2006/relationships/image" Target="../media/image56.png"/><Relationship Id="rId5" Type="http://schemas.openxmlformats.org/officeDocument/2006/relationships/image" Target="../media/image390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11" Type="http://schemas.openxmlformats.org/officeDocument/2006/relationships/image" Target="../media/image56.png"/><Relationship Id="rId5" Type="http://schemas.openxmlformats.org/officeDocument/2006/relationships/image" Target="../media/image390.png"/><Relationship Id="rId1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Relationship Id="rId9" Type="http://schemas.openxmlformats.org/officeDocument/2006/relationships/image" Target="../media/image7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sv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676977"/>
            <a:ext cx="10347989" cy="2447222"/>
          </a:xfrm>
        </p:spPr>
        <p:txBody>
          <a:bodyPr/>
          <a:lstStyle/>
          <a:p>
            <a:r>
              <a:rPr lang="en-US" sz="5400" dirty="0"/>
              <a:t>FACET: Robust Counterfactual Explanation Analytics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367" y="3429590"/>
            <a:ext cx="6745323" cy="9432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u="sng" dirty="0"/>
              <a:t>Peter VanNostrand</a:t>
            </a:r>
            <a:r>
              <a:rPr lang="en-US" dirty="0"/>
              <a:t>, </a:t>
            </a:r>
            <a:r>
              <a:rPr lang="en-US" sz="2400" dirty="0"/>
              <a:t>Huayi Zhang, Dennis Hofmann, and Elke A. Rundensteiner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2" name="Sub-topic">
            <a:extLst>
              <a:ext uri="{FF2B5EF4-FFF2-40B4-BE49-F238E27FC236}">
                <a16:creationId xmlns:a16="http://schemas.microsoft.com/office/drawing/2014/main" id="{47AFEA76-8EFE-CE81-7294-7CC379EB5BF4}"/>
              </a:ext>
            </a:extLst>
          </p:cNvPr>
          <p:cNvSpPr txBox="1">
            <a:spLocks/>
          </p:cNvSpPr>
          <p:nvPr/>
        </p:nvSpPr>
        <p:spPr>
          <a:xfrm>
            <a:off x="658367" y="4678257"/>
            <a:ext cx="5290148" cy="82777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ACM SIGMOD 2024, June 9</a:t>
            </a:r>
            <a:r>
              <a:rPr lang="en-US" sz="2400" baseline="30000" dirty="0"/>
              <a:t>th</a:t>
            </a:r>
            <a:r>
              <a:rPr lang="en-US" sz="2400" dirty="0"/>
              <a:t> – 14</a:t>
            </a:r>
            <a:r>
              <a:rPr lang="en-US" sz="2400" baseline="30000" dirty="0"/>
              <a:t>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52D8-1EEA-41FA-8C75-D0F006CE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Explanation Personalization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8442B5-7D20-C9E6-00C1-26049D470EE5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11A123-8F07-1C40-848B-FC97C02BEFEC}"/>
              </a:ext>
            </a:extLst>
          </p:cNvPr>
          <p:cNvGrpSpPr/>
          <p:nvPr/>
        </p:nvGrpSpPr>
        <p:grpSpPr>
          <a:xfrm>
            <a:off x="4707092" y="2521885"/>
            <a:ext cx="2773245" cy="3446467"/>
            <a:chOff x="4787256" y="2521885"/>
            <a:chExt cx="2773245" cy="3446467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195C5AC-0A93-0C57-5117-784DC4451808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2642" y="4634425"/>
              <a:ext cx="666964" cy="13339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42AFCB-8A36-C984-2711-B05DEB9E977C}"/>
                </a:ext>
              </a:extLst>
            </p:cNvPr>
            <p:cNvSpPr/>
            <p:nvPr/>
          </p:nvSpPr>
          <p:spPr>
            <a:xfrm>
              <a:off x="4787256" y="2521885"/>
              <a:ext cx="2773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Feature Restrictions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F3CE74-8C99-F4BE-636A-11D2DAE3F321}"/>
                </a:ext>
              </a:extLst>
            </p:cNvPr>
            <p:cNvSpPr txBox="1"/>
            <p:nvPr/>
          </p:nvSpPr>
          <p:spPr>
            <a:xfrm>
              <a:off x="4817301" y="2893497"/>
              <a:ext cx="2743200" cy="1333925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Apartments near</a:t>
              </a:r>
            </a:p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my work cost</a:t>
              </a:r>
            </a:p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$2-$2.2k</a:t>
              </a:r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267F42DF-8B0B-5FE3-C58C-C4900A4E8FF9}"/>
                </a:ext>
              </a:extLst>
            </p:cNvPr>
            <p:cNvSpPr/>
            <p:nvPr/>
          </p:nvSpPr>
          <p:spPr>
            <a:xfrm>
              <a:off x="4804645" y="2893497"/>
              <a:ext cx="2743200" cy="1333926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212302-AD8C-0921-3BD8-F56BF4FCE55D}"/>
              </a:ext>
            </a:extLst>
          </p:cNvPr>
          <p:cNvGrpSpPr/>
          <p:nvPr/>
        </p:nvGrpSpPr>
        <p:grpSpPr>
          <a:xfrm>
            <a:off x="1119694" y="2521885"/>
            <a:ext cx="2760293" cy="3446467"/>
            <a:chOff x="653078" y="2521885"/>
            <a:chExt cx="2760293" cy="344646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6E9FA50-A999-13B7-A141-AB477CCFDD8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078" y="4634425"/>
              <a:ext cx="666964" cy="13339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5C4BFC-420F-E2BD-3EED-E41497A87894}"/>
                </a:ext>
              </a:extLst>
            </p:cNvPr>
            <p:cNvSpPr/>
            <p:nvPr/>
          </p:nvSpPr>
          <p:spPr>
            <a:xfrm>
              <a:off x="657514" y="2521885"/>
              <a:ext cx="27558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Unalterable 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811137-57C3-AD76-AF92-F4BD1D69983C}"/>
                </a:ext>
              </a:extLst>
            </p:cNvPr>
            <p:cNvSpPr txBox="1"/>
            <p:nvPr/>
          </p:nvSpPr>
          <p:spPr>
            <a:xfrm>
              <a:off x="670171" y="2911413"/>
              <a:ext cx="2743200" cy="1316010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My boss won’t give me a raise</a:t>
              </a:r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AB378D1A-E1D8-2EFA-7F66-96B6CC27E86C}"/>
                </a:ext>
              </a:extLst>
            </p:cNvPr>
            <p:cNvSpPr/>
            <p:nvPr/>
          </p:nvSpPr>
          <p:spPr>
            <a:xfrm>
              <a:off x="670171" y="2893497"/>
              <a:ext cx="2743200" cy="1333927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51D6F7-A909-EF78-9199-707CB6CE4561}"/>
              </a:ext>
            </a:extLst>
          </p:cNvPr>
          <p:cNvGrpSpPr/>
          <p:nvPr/>
        </p:nvGrpSpPr>
        <p:grpSpPr>
          <a:xfrm>
            <a:off x="8307442" y="2521885"/>
            <a:ext cx="2764865" cy="3446467"/>
            <a:chOff x="8932206" y="2521885"/>
            <a:chExt cx="2764865" cy="344646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F5C7CEB-1ED0-80A5-305B-42F43F27D0C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2206" y="4634425"/>
              <a:ext cx="666964" cy="13339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0136DF-C15B-41F4-2DFA-4AFC41A3B97C}"/>
                </a:ext>
              </a:extLst>
            </p:cNvPr>
            <p:cNvSpPr/>
            <p:nvPr/>
          </p:nvSpPr>
          <p:spPr>
            <a:xfrm>
              <a:off x="8970753" y="2521885"/>
              <a:ext cx="27068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Feature Priorities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E45AB2-C288-7537-099D-6D70061C2CEE}"/>
                </a:ext>
              </a:extLst>
            </p:cNvPr>
            <p:cNvSpPr txBox="1"/>
            <p:nvPr/>
          </p:nvSpPr>
          <p:spPr>
            <a:xfrm>
              <a:off x="9032773" y="2892552"/>
              <a:ext cx="2582791" cy="1333926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I’d rather wait and save than get a new job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12302275-552A-8525-2BAC-FE8915DC82CC}"/>
                </a:ext>
              </a:extLst>
            </p:cNvPr>
            <p:cNvSpPr/>
            <p:nvPr/>
          </p:nvSpPr>
          <p:spPr>
            <a:xfrm>
              <a:off x="8953871" y="2892552"/>
              <a:ext cx="2743200" cy="1334871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96FF5C45-3FE5-56E4-F53A-CFF4757A1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40553"/>
              </p:ext>
            </p:extLst>
          </p:nvPr>
        </p:nvGraphicFramePr>
        <p:xfrm>
          <a:off x="1088635" y="1365011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A28CE2A-D243-7901-7FB9-578FA47F4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5697"/>
              </p:ext>
            </p:extLst>
          </p:nvPr>
        </p:nvGraphicFramePr>
        <p:xfrm>
          <a:off x="7761870" y="131166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69" name="Group 68">
            <a:extLst>
              <a:ext uri="{FF2B5EF4-FFF2-40B4-BE49-F238E27FC236}">
                <a16:creationId xmlns:a16="http://schemas.microsoft.com/office/drawing/2014/main" id="{675F1A82-040B-0BFC-142F-FC0752FDBB62}"/>
              </a:ext>
            </a:extLst>
          </p:cNvPr>
          <p:cNvGrpSpPr/>
          <p:nvPr/>
        </p:nvGrpSpPr>
        <p:grpSpPr>
          <a:xfrm>
            <a:off x="5487813" y="1414435"/>
            <a:ext cx="1437966" cy="590931"/>
            <a:chOff x="5397790" y="1414435"/>
            <a:chExt cx="1437966" cy="590931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86F4D4B9-37E6-BEFC-87CD-D62C9C4ADB3C}"/>
                </a:ext>
              </a:extLst>
            </p:cNvPr>
            <p:cNvSpPr/>
            <p:nvPr/>
          </p:nvSpPr>
          <p:spPr>
            <a:xfrm>
              <a:off x="5397790" y="1514149"/>
              <a:ext cx="1437966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85CE9F-2CC2-0B92-245F-B1E66D330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7816" r="11379" b="20215"/>
            <a:stretch/>
          </p:blipFill>
          <p:spPr>
            <a:xfrm>
              <a:off x="5754695" y="1414435"/>
              <a:ext cx="645548" cy="59093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77A7037-7072-32CE-93AA-AF0D295554C7}"/>
              </a:ext>
            </a:extLst>
          </p:cNvPr>
          <p:cNvGrpSpPr>
            <a:grpSpLocks noChangeAspect="1"/>
          </p:cNvGrpSpPr>
          <p:nvPr/>
        </p:nvGrpSpPr>
        <p:grpSpPr>
          <a:xfrm>
            <a:off x="536935" y="1433591"/>
            <a:ext cx="501070" cy="594360"/>
            <a:chOff x="26064332" y="11736004"/>
            <a:chExt cx="616701" cy="731520"/>
          </a:xfrm>
        </p:grpSpPr>
        <p:sp>
          <p:nvSpPr>
            <p:cNvPr id="73" name="Oval 200">
              <a:extLst>
                <a:ext uri="{FF2B5EF4-FFF2-40B4-BE49-F238E27FC236}">
                  <a16:creationId xmlns:a16="http://schemas.microsoft.com/office/drawing/2014/main" id="{8C5A2936-6B40-1200-7512-87AA1342AFF2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Content Placeholder 92">
              <a:extLst>
                <a:ext uri="{FF2B5EF4-FFF2-40B4-BE49-F238E27FC236}">
                  <a16:creationId xmlns:a16="http://schemas.microsoft.com/office/drawing/2014/main" id="{2047D06C-005F-5B8C-4191-6BCE1E4349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0914359-0696-7F84-939C-23183DB046B5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1A7D56-D5B6-6CC0-5998-5A84F95D54E2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9F022C3-2715-51A0-3E92-AA3E4C40E6E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5C22CF5-A8E1-4081-1627-E719EA8DBDD9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832C7D-3F02-6390-8304-2B5A39EAE409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399E42C-345C-B78F-BBE2-AD047327086B}"/>
              </a:ext>
            </a:extLst>
          </p:cNvPr>
          <p:cNvGrpSpPr>
            <a:grpSpLocks noChangeAspect="1"/>
          </p:cNvGrpSpPr>
          <p:nvPr/>
        </p:nvGrpSpPr>
        <p:grpSpPr>
          <a:xfrm>
            <a:off x="7192661" y="1380244"/>
            <a:ext cx="501070" cy="594360"/>
            <a:chOff x="25352863" y="11746075"/>
            <a:chExt cx="616701" cy="731520"/>
          </a:xfrm>
        </p:grpSpPr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C3AF7B27-AADC-AAFB-D5A6-D865F3189A2D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Content Placeholder 92">
              <a:extLst>
                <a:ext uri="{FF2B5EF4-FFF2-40B4-BE49-F238E27FC236}">
                  <a16:creationId xmlns:a16="http://schemas.microsoft.com/office/drawing/2014/main" id="{5C5AD2E4-3D8F-CD46-E996-7F16F07ABB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B8F250C-075F-2245-F920-D9AE1CA0D23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24D1209-B7C3-98C1-CC92-8066ED2EE36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CA8332D-C6BC-BDBA-D746-0BC2C55F50B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4847864-5BDD-5C2B-5998-C0DAD8D318D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75C8F24-C4E0-D728-6156-73DABE84B418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FCEAD-4C05-7516-6378-8AE4853C1545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7278CC5-C062-5FC6-E156-0A764C5505A5}"/>
              </a:ext>
            </a:extLst>
          </p:cNvPr>
          <p:cNvSpPr txBox="1"/>
          <p:nvPr/>
        </p:nvSpPr>
        <p:spPr>
          <a:xfrm>
            <a:off x="7761870" y="970572"/>
            <a:ext cx="4132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3B9291-F4BE-5DA5-FD5D-8146AFFDDA7C}"/>
              </a:ext>
            </a:extLst>
          </p:cNvPr>
          <p:cNvSpPr txBox="1"/>
          <p:nvPr/>
        </p:nvSpPr>
        <p:spPr>
          <a:xfrm>
            <a:off x="1088634" y="1029884"/>
            <a:ext cx="413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41805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52D8-1EEA-41FA-8C75-D0F006CE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Explanation Personalization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2CF33C-E090-4FFC-A6E2-6A5CE847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2980098" y="2949854"/>
            <a:ext cx="365345" cy="948436"/>
          </a:xfrm>
          <a:prstGeom prst="rect">
            <a:avLst/>
          </a:prstGeom>
        </p:spPr>
      </p:pic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51A9CBAE-35D0-4395-B646-FD148DD37D56}"/>
              </a:ext>
            </a:extLst>
          </p:cNvPr>
          <p:cNvSpPr/>
          <p:nvPr/>
        </p:nvSpPr>
        <p:spPr>
          <a:xfrm>
            <a:off x="455456" y="2847715"/>
            <a:ext cx="2283432" cy="448148"/>
          </a:xfrm>
          <a:prstGeom prst="wedgeRoundRectCallout">
            <a:avLst>
              <a:gd name="adj1" fmla="val 59298"/>
              <a:gd name="adj2" fmla="val -11743"/>
              <a:gd name="adj3" fmla="val 16667"/>
            </a:avLst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A7328B-6F2F-43C1-9D92-C55C4670A1E7}"/>
              </a:ext>
            </a:extLst>
          </p:cNvPr>
          <p:cNvSpPr txBox="1"/>
          <p:nvPr/>
        </p:nvSpPr>
        <p:spPr>
          <a:xfrm>
            <a:off x="508478" y="2834198"/>
            <a:ext cx="21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 </a:t>
            </a:r>
            <a:r>
              <a:rPr lang="en-US" sz="2400" b="1" dirty="0">
                <a:solidFill>
                  <a:schemeClr val="accent5"/>
                </a:solidFill>
              </a:rPr>
              <a:t>can</a:t>
            </a:r>
            <a:r>
              <a:rPr lang="en-US" sz="2400" dirty="0">
                <a:solidFill>
                  <a:srgbClr val="000000"/>
                </a:solidFill>
              </a:rPr>
              <a:t> do that!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C5E3F85-B059-464D-965E-45FD66E8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8538858" y="2884287"/>
            <a:ext cx="365345" cy="948436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BDB6B5CB-4DFD-41E2-A354-A850AA8B14C8}"/>
              </a:ext>
            </a:extLst>
          </p:cNvPr>
          <p:cNvSpPr/>
          <p:nvPr/>
        </p:nvSpPr>
        <p:spPr>
          <a:xfrm>
            <a:off x="3564958" y="3228320"/>
            <a:ext cx="4783672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B47675A-4207-4FD6-9428-7A6536C3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2963930" y="4179411"/>
            <a:ext cx="365345" cy="948436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11B4FBDE-536C-42C0-A9C5-D3974516FFF2}"/>
              </a:ext>
            </a:extLst>
          </p:cNvPr>
          <p:cNvSpPr/>
          <p:nvPr/>
        </p:nvSpPr>
        <p:spPr>
          <a:xfrm>
            <a:off x="3548790" y="4457877"/>
            <a:ext cx="4783672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3FEF8-446C-4097-8327-D6409C587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001" t="14678" r="9819" b="33119"/>
          <a:stretch/>
        </p:blipFill>
        <p:spPr>
          <a:xfrm rot="20700000" flipH="1">
            <a:off x="3002445" y="4111749"/>
            <a:ext cx="247252" cy="163012"/>
          </a:xfrm>
          <a:prstGeom prst="rect">
            <a:avLst/>
          </a:prstGeom>
        </p:spPr>
      </p:pic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84034E39-70EC-4ADB-8D2E-79203CB891D0}"/>
              </a:ext>
            </a:extLst>
          </p:cNvPr>
          <p:cNvSpPr/>
          <p:nvPr/>
        </p:nvSpPr>
        <p:spPr>
          <a:xfrm>
            <a:off x="455456" y="4096046"/>
            <a:ext cx="2283432" cy="448148"/>
          </a:xfrm>
          <a:prstGeom prst="wedgeRoundRectCallout">
            <a:avLst>
              <a:gd name="adj1" fmla="val 58344"/>
              <a:gd name="adj2" fmla="val -11743"/>
              <a:gd name="adj3" fmla="val 16667"/>
            </a:avLst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A7C0D0-ACF5-4FD4-BCB3-635A41B5F515}"/>
              </a:ext>
            </a:extLst>
          </p:cNvPr>
          <p:cNvSpPr txBox="1"/>
          <p:nvPr/>
        </p:nvSpPr>
        <p:spPr>
          <a:xfrm>
            <a:off x="508478" y="4082529"/>
            <a:ext cx="21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 </a:t>
            </a:r>
            <a:r>
              <a:rPr lang="en-US" sz="2400" b="1" dirty="0">
                <a:solidFill>
                  <a:schemeClr val="accent1"/>
                </a:solidFill>
              </a:rPr>
              <a:t>can’t</a:t>
            </a:r>
            <a:r>
              <a:rPr lang="en-US" sz="2400" dirty="0">
                <a:solidFill>
                  <a:srgbClr val="000000"/>
                </a:solidFill>
              </a:rPr>
              <a:t> do that!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8D1D10-6CD3-439E-A1F9-9D0941661937}"/>
              </a:ext>
            </a:extLst>
          </p:cNvPr>
          <p:cNvCxnSpPr>
            <a:cxnSpLocks/>
          </p:cNvCxnSpPr>
          <p:nvPr/>
        </p:nvCxnSpPr>
        <p:spPr>
          <a:xfrm>
            <a:off x="5791128" y="4427422"/>
            <a:ext cx="36576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BD3325-5F49-4C17-A069-CD510105C780}"/>
              </a:ext>
            </a:extLst>
          </p:cNvPr>
          <p:cNvCxnSpPr>
            <a:cxnSpLocks/>
          </p:cNvCxnSpPr>
          <p:nvPr/>
        </p:nvCxnSpPr>
        <p:spPr>
          <a:xfrm flipH="1">
            <a:off x="5791128" y="4427422"/>
            <a:ext cx="36576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F17E56-4744-43E0-9259-30AF9D855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>
            <a:off x="5651234" y="3122958"/>
            <a:ext cx="645548" cy="59093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DEE37CF-8976-456B-98A6-742F1AC0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3511" r="33156" b="13466"/>
          <a:stretch/>
        </p:blipFill>
        <p:spPr>
          <a:xfrm>
            <a:off x="8538858" y="4176586"/>
            <a:ext cx="365345" cy="9484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67653CB-1027-44C5-A2EE-3BE5CDD6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1001" t="14678" r="9819" b="33119"/>
          <a:stretch/>
        </p:blipFill>
        <p:spPr>
          <a:xfrm rot="20700000" flipH="1">
            <a:off x="8577373" y="4108924"/>
            <a:ext cx="247252" cy="163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4D5DF9-DA62-4574-A5B7-0B627F68791D}"/>
              </a:ext>
            </a:extLst>
          </p:cNvPr>
          <p:cNvSpPr txBox="1"/>
          <p:nvPr/>
        </p:nvSpPr>
        <p:spPr>
          <a:xfrm>
            <a:off x="9299228" y="3122958"/>
            <a:ext cx="24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Actionable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D1989E-D9B5-4662-B3CF-27AF7C99421B}"/>
              </a:ext>
            </a:extLst>
          </p:cNvPr>
          <p:cNvSpPr txBox="1"/>
          <p:nvPr/>
        </p:nvSpPr>
        <p:spPr>
          <a:xfrm>
            <a:off x="9299228" y="4280566"/>
            <a:ext cx="256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Not Actionable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08B7F00-E81D-C5D9-A706-0BA015BA37FB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FF2112E-E1E8-92CC-68A1-563A64027980}"/>
              </a:ext>
            </a:extLst>
          </p:cNvPr>
          <p:cNvSpPr txBox="1"/>
          <p:nvPr/>
        </p:nvSpPr>
        <p:spPr>
          <a:xfrm>
            <a:off x="2796701" y="5460172"/>
            <a:ext cx="6598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Users can’t painstakingly enumerate every criteria that are actionable for them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0AD73494-0AA4-AA53-E938-6FB5F724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62269"/>
              </p:ext>
            </p:extLst>
          </p:nvPr>
        </p:nvGraphicFramePr>
        <p:xfrm>
          <a:off x="1088635" y="1365011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2AC56008-6FCC-1CB9-D128-AE0B8949E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86570"/>
              </p:ext>
            </p:extLst>
          </p:nvPr>
        </p:nvGraphicFramePr>
        <p:xfrm>
          <a:off x="7761870" y="131166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98E616-DD73-58D2-C190-DAC915448BBD}"/>
              </a:ext>
            </a:extLst>
          </p:cNvPr>
          <p:cNvGrpSpPr/>
          <p:nvPr/>
        </p:nvGrpSpPr>
        <p:grpSpPr>
          <a:xfrm>
            <a:off x="5487813" y="1414435"/>
            <a:ext cx="1437966" cy="590931"/>
            <a:chOff x="5397790" y="1414435"/>
            <a:chExt cx="1437966" cy="590931"/>
          </a:xfrm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37C4CD72-7BD3-C86E-2092-9A32B6298B0E}"/>
                </a:ext>
              </a:extLst>
            </p:cNvPr>
            <p:cNvSpPr/>
            <p:nvPr/>
          </p:nvSpPr>
          <p:spPr>
            <a:xfrm>
              <a:off x="5397790" y="1514149"/>
              <a:ext cx="1437966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3D556CA-01E8-6618-2E9C-132B42FFB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7816" r="11379" b="20215"/>
            <a:stretch/>
          </p:blipFill>
          <p:spPr>
            <a:xfrm>
              <a:off x="5754695" y="1414435"/>
              <a:ext cx="645548" cy="590931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B44750-D275-077C-0FA5-58A8614838B0}"/>
              </a:ext>
            </a:extLst>
          </p:cNvPr>
          <p:cNvGrpSpPr>
            <a:grpSpLocks noChangeAspect="1"/>
          </p:cNvGrpSpPr>
          <p:nvPr/>
        </p:nvGrpSpPr>
        <p:grpSpPr>
          <a:xfrm>
            <a:off x="536935" y="1433591"/>
            <a:ext cx="501070" cy="594360"/>
            <a:chOff x="26064332" y="11736004"/>
            <a:chExt cx="616701" cy="731520"/>
          </a:xfrm>
        </p:grpSpPr>
        <p:sp>
          <p:nvSpPr>
            <p:cNvPr id="127" name="Oval 200">
              <a:extLst>
                <a:ext uri="{FF2B5EF4-FFF2-40B4-BE49-F238E27FC236}">
                  <a16:creationId xmlns:a16="http://schemas.microsoft.com/office/drawing/2014/main" id="{B7D26288-A426-B677-41C7-C5DCDB2C5599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Content Placeholder 92">
              <a:extLst>
                <a:ext uri="{FF2B5EF4-FFF2-40B4-BE49-F238E27FC236}">
                  <a16:creationId xmlns:a16="http://schemas.microsoft.com/office/drawing/2014/main" id="{9A05D3A9-19D4-36AB-015B-7D2D532462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40752ED-CFBF-AD55-7880-3AAC673FCB0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723568F-EED8-8059-8E64-366C24648FA0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5D64C-D937-F3D8-1A37-F1E2515BD5FD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C0B524-5093-DA3F-14EE-65C951463E10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65CFE1F-4756-99EA-1DD4-ECDE512D32C6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B7AB48-B201-B2A4-2FF2-B9166A58BA83}"/>
              </a:ext>
            </a:extLst>
          </p:cNvPr>
          <p:cNvGrpSpPr>
            <a:grpSpLocks noChangeAspect="1"/>
          </p:cNvGrpSpPr>
          <p:nvPr/>
        </p:nvGrpSpPr>
        <p:grpSpPr>
          <a:xfrm>
            <a:off x="7192661" y="1380244"/>
            <a:ext cx="501070" cy="594360"/>
            <a:chOff x="25352863" y="11746075"/>
            <a:chExt cx="616701" cy="731520"/>
          </a:xfrm>
        </p:grpSpPr>
        <p:sp>
          <p:nvSpPr>
            <p:cNvPr id="135" name="Oval 200">
              <a:extLst>
                <a:ext uri="{FF2B5EF4-FFF2-40B4-BE49-F238E27FC236}">
                  <a16:creationId xmlns:a16="http://schemas.microsoft.com/office/drawing/2014/main" id="{088741C7-8FBD-3511-4D18-17810489E004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6" name="Content Placeholder 92">
              <a:extLst>
                <a:ext uri="{FF2B5EF4-FFF2-40B4-BE49-F238E27FC236}">
                  <a16:creationId xmlns:a16="http://schemas.microsoft.com/office/drawing/2014/main" id="{49EE6678-6293-BAB3-F86C-E2FD0A7149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9AAFEE0-E64D-6B23-3484-7B8B403E821C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B3F0B09-B83F-AFA1-B2B6-1EB559B5B3B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D1DDB81-489C-DB95-7F2B-FADFF5A9D94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71C3147-1E6D-766F-95DF-418A97CAD7B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CABC766-C286-DC28-E9B1-771E7D19D84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1082591-D40D-F6C6-6246-319ACC841031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E6D56A-6632-EBE2-A6BB-0BEFD78240F7}"/>
              </a:ext>
            </a:extLst>
          </p:cNvPr>
          <p:cNvSpPr txBox="1"/>
          <p:nvPr/>
        </p:nvSpPr>
        <p:spPr>
          <a:xfrm>
            <a:off x="7761870" y="970572"/>
            <a:ext cx="4132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07C0EC6-E994-979B-DC2E-DDD6DD0CE4E1}"/>
              </a:ext>
            </a:extLst>
          </p:cNvPr>
          <p:cNvSpPr txBox="1"/>
          <p:nvPr/>
        </p:nvSpPr>
        <p:spPr>
          <a:xfrm>
            <a:off x="1088634" y="1029884"/>
            <a:ext cx="413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21474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9" grpId="0" animBg="1"/>
      <p:bldP spid="64" grpId="0" animBg="1"/>
      <p:bldP spid="65" grpId="0" animBg="1"/>
      <p:bldP spid="66" grpId="0"/>
      <p:bldP spid="16" grpId="0"/>
      <p:bldP spid="75" grpId="0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4" y="3095613"/>
            <a:ext cx="1207138" cy="524366"/>
            <a:chOff x="6230612" y="2087832"/>
            <a:chExt cx="1438487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0612" y="2087832"/>
              <a:ext cx="1438487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Great!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47376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B6C7C-2200-F567-24B7-D705C4A00557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6F2590-7639-709C-8B28-DA4610981C4E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E7F848-831E-E4B6-84F0-0810F0E143D1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33" name="Oval 200">
              <a:extLst>
                <a:ext uri="{FF2B5EF4-FFF2-40B4-BE49-F238E27FC236}">
                  <a16:creationId xmlns:a16="http://schemas.microsoft.com/office/drawing/2014/main" id="{9F513617-2CD7-C8A0-66C6-66632B475F17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Content Placeholder 92">
              <a:extLst>
                <a:ext uri="{FF2B5EF4-FFF2-40B4-BE49-F238E27FC236}">
                  <a16:creationId xmlns:a16="http://schemas.microsoft.com/office/drawing/2014/main" id="{CCF6E013-027F-1E49-CEE0-8D8867C57F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B1DF14-4D1E-A335-EF0F-C5E23690446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E8F5A1B-5301-1F63-BB8C-5BC4F8CC3910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11EF61B-D716-A24B-44BF-59710C2C3EA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0B77A3-EFA7-5085-FA44-66D9395F0DE8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8684B1B-4CA4-755D-6EEC-4D0A4C2D4D2F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926BB9-9AD9-7FFB-CBAE-4565CAE0C457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AD878E-E2C5-A4F4-C85C-A3FB5AEE041E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2" name="Oval 200">
              <a:extLst>
                <a:ext uri="{FF2B5EF4-FFF2-40B4-BE49-F238E27FC236}">
                  <a16:creationId xmlns:a16="http://schemas.microsoft.com/office/drawing/2014/main" id="{B5B3D05E-1E2B-15E8-F71F-F1247AD57845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Content Placeholder 92">
              <a:extLst>
                <a:ext uri="{FF2B5EF4-FFF2-40B4-BE49-F238E27FC236}">
                  <a16:creationId xmlns:a16="http://schemas.microsoft.com/office/drawing/2014/main" id="{6E58847D-1FB0-1D6B-438C-A25EB097C9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C672FF2-3E20-57E7-0FA0-D34C5AFDF930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2A3B761-F27B-A2E2-D912-E850190727FD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C40FC5E-7A79-D010-DFDA-2D273923EC72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AA7D258-0247-C1FC-13F5-ED705B5E6411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EEF49-102C-58A5-B6F2-73839C2ED2E7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BB23C09-E53E-A9BF-5368-4B71676F629F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07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  <p:bldP spid="566" grpId="0"/>
      <p:bldP spid="5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9711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41FBF3A8-B2D0-8CC7-9284-1EECC65CDD97}"/>
              </a:ext>
            </a:extLst>
          </p:cNvPr>
          <p:cNvSpPr/>
          <p:nvPr/>
        </p:nvSpPr>
        <p:spPr>
          <a:xfrm>
            <a:off x="1075715" y="3096758"/>
            <a:ext cx="1207137" cy="523221"/>
          </a:xfrm>
          <a:prstGeom prst="wedgeRoundRectCallout">
            <a:avLst>
              <a:gd name="adj1" fmla="val -39510"/>
              <a:gd name="adj2" fmla="val 78829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342AB6-CA35-541B-D37F-440850DB5CC8}"/>
              </a:ext>
            </a:extLst>
          </p:cNvPr>
          <p:cNvSpPr txBox="1"/>
          <p:nvPr/>
        </p:nvSpPr>
        <p:spPr>
          <a:xfrm>
            <a:off x="1075714" y="3095613"/>
            <a:ext cx="12071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Great!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3008E5-516B-C95D-0444-C48ADC46EFB5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009FBA-D6D8-E188-A821-F6871DEFE315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2FB20-BBA9-49A9-62BF-7E47D6B4C91C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C1647-F984-3A97-34BC-46892FF9D42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11" name="Oval 200">
              <a:extLst>
                <a:ext uri="{FF2B5EF4-FFF2-40B4-BE49-F238E27FC236}">
                  <a16:creationId xmlns:a16="http://schemas.microsoft.com/office/drawing/2014/main" id="{5DD99113-9077-C700-127A-37A1F2C2B8BA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Content Placeholder 92">
              <a:extLst>
                <a:ext uri="{FF2B5EF4-FFF2-40B4-BE49-F238E27FC236}">
                  <a16:creationId xmlns:a16="http://schemas.microsoft.com/office/drawing/2014/main" id="{F988B342-521F-5BF8-E86C-C24F26A40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677A40-0509-FF79-B4D4-BE0FA6CF7FDE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08D920-164A-315A-5146-BC954E5D7C9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72653BB-C4D2-DDCB-B967-1A18396E27B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CF763C4-C3ED-FAC2-DEBD-6A2C8E3C359B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B04DC53-C2D8-96D7-3422-5AB715F3532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D745CF-93EE-7E92-BDD4-8DB2B8541FF7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AC95EA-C683-0B90-EF56-E67436E47AF4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6" name="Oval 200">
              <a:extLst>
                <a:ext uri="{FF2B5EF4-FFF2-40B4-BE49-F238E27FC236}">
                  <a16:creationId xmlns:a16="http://schemas.microsoft.com/office/drawing/2014/main" id="{795AEB0A-8427-F365-E954-3554B20452C0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Content Placeholder 92">
              <a:extLst>
                <a:ext uri="{FF2B5EF4-FFF2-40B4-BE49-F238E27FC236}">
                  <a16:creationId xmlns:a16="http://schemas.microsoft.com/office/drawing/2014/main" id="{9A831053-AF29-155B-35C9-E71642F39F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0D49849-DCC8-45F4-0C97-09F45B96C56C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5BA0EA5-0071-9A5E-8B4E-A6A22157E8D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F4BB958-9CE4-9A11-878B-5748FD07BE0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0A5D0C-22A7-D17B-5E4E-58965B2A8873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EE1B1C-1837-4DB2-B71B-D790DCC3DFD4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EB7E0F1-38B3-1F14-811B-735A5E7A6952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CE391C-21F2-0B07-566D-E4545A97B054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B9149A8B-638F-F9DE-9B93-1E3D375FF24F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Content Placeholder 92">
              <a:extLst>
                <a:ext uri="{FF2B5EF4-FFF2-40B4-BE49-F238E27FC236}">
                  <a16:creationId xmlns:a16="http://schemas.microsoft.com/office/drawing/2014/main" id="{D1B6C2F8-ED22-E5BC-38EC-6FDEC07228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8958CC3-9CF8-46F0-DE0B-A4A418AE2D3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DC4077B-D1F7-EAD5-A610-90A37ACC5EAE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981AA33-882E-474D-1286-D49A17FE4205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FE0E64-79AA-FA90-DE5F-FCA74E0C6664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0209DAF-200C-AEBB-71E8-DBA1013659DD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831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3" y="3095613"/>
            <a:ext cx="1265602" cy="524366"/>
            <a:chOff x="6230613" y="2087832"/>
            <a:chExt cx="1508156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6897" y="2087832"/>
              <a:ext cx="1501872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Umm?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48096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6DBF6D-2943-76DB-4FED-FBE5AEE85204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65737B-7951-E4E6-5F3E-A25DF82B1787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1B37C9-7E08-8A52-227D-F3D852BA403F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EB2B8F-776C-536D-016B-48169E7D9B5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40" name="Oval 200">
              <a:extLst>
                <a:ext uri="{FF2B5EF4-FFF2-40B4-BE49-F238E27FC236}">
                  <a16:creationId xmlns:a16="http://schemas.microsoft.com/office/drawing/2014/main" id="{55AFDE2E-0B5C-EAD1-7839-C6D84B061721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Content Placeholder 92">
              <a:extLst>
                <a:ext uri="{FF2B5EF4-FFF2-40B4-BE49-F238E27FC236}">
                  <a16:creationId xmlns:a16="http://schemas.microsoft.com/office/drawing/2014/main" id="{776499AF-BDC0-7690-532E-DB4C2841FE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9C23241-7482-9041-49AF-2A90652CF9FD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F3EBE2-F65D-A868-B86A-FF7E450F7AC4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A090EF7-0CAC-41F0-2745-C0803757DD9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12471E-4E28-A74C-AFB3-42E0B2D9D3EC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09D736-3C6D-FF87-8BC5-4CAA183FA874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1CEC21-35F3-7CAA-2519-09242D8AB8C5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C7C267-7C4F-DB45-4239-2BA20EE822AB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9" name="Oval 200">
              <a:extLst>
                <a:ext uri="{FF2B5EF4-FFF2-40B4-BE49-F238E27FC236}">
                  <a16:creationId xmlns:a16="http://schemas.microsoft.com/office/drawing/2014/main" id="{854CAF84-2165-849F-1A15-8E6254F32894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Content Placeholder 92">
              <a:extLst>
                <a:ext uri="{FF2B5EF4-FFF2-40B4-BE49-F238E27FC236}">
                  <a16:creationId xmlns:a16="http://schemas.microsoft.com/office/drawing/2014/main" id="{E2FDEFBC-C04F-DDD3-5CAD-9233790190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F79BE56-1828-7A3E-80AB-2744E8F36E3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304D215-4333-C91C-E247-4B499158F244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EC9767F-5C05-0E10-DF92-F7C4698AC38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DCAA0C-639B-5C9F-1642-330475536D4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0BF5FA4-BDF6-D558-77E0-2BADFD122EDB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8881D50-BDAD-A762-F88B-148C5F2C5343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FACA00-584B-E8F0-1FAB-5CC1AD96D608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58" name="Oval 200">
              <a:extLst>
                <a:ext uri="{FF2B5EF4-FFF2-40B4-BE49-F238E27FC236}">
                  <a16:creationId xmlns:a16="http://schemas.microsoft.com/office/drawing/2014/main" id="{B1070063-3B73-BC25-7B72-26549AEB1E2C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Content Placeholder 92">
              <a:extLst>
                <a:ext uri="{FF2B5EF4-FFF2-40B4-BE49-F238E27FC236}">
                  <a16:creationId xmlns:a16="http://schemas.microsoft.com/office/drawing/2014/main" id="{FF301F26-7E95-87BE-E171-5CDE5905E4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D08C1D0-4FF4-02E9-174A-90C8630F109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ECB4293-B170-D5A4-20D4-CFE0C3823992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1BDDAC3-31DC-CA10-266B-D28401A24325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FC1092-2BAA-9DCF-5FC5-A0F4A461391E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71C3B3-5551-F714-7B3E-28FE28A7008F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9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3" y="3095613"/>
            <a:ext cx="1265602" cy="524366"/>
            <a:chOff x="6230613" y="2087832"/>
            <a:chExt cx="1508156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6897" y="2087832"/>
              <a:ext cx="1501872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Oh no.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D90A12-6BB2-6DF9-446D-65A74CB06B96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DDC9AC81-E23B-CA05-36F4-2756EA814629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B5E63768-FE42-79E2-0962-1634A7A5A000}"/>
              </a:ext>
            </a:extLst>
          </p:cNvPr>
          <p:cNvCxnSpPr>
            <a:cxnSpLocks/>
          </p:cNvCxnSpPr>
          <p:nvPr/>
        </p:nvCxnSpPr>
        <p:spPr>
          <a:xfrm>
            <a:off x="7391375" y="3714104"/>
            <a:ext cx="847725" cy="24765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8330230B-7269-541C-82A5-2FD5007566D1}"/>
              </a:ext>
            </a:extLst>
          </p:cNvPr>
          <p:cNvCxnSpPr>
            <a:cxnSpLocks/>
          </p:cNvCxnSpPr>
          <p:nvPr/>
        </p:nvCxnSpPr>
        <p:spPr>
          <a:xfrm flipH="1">
            <a:off x="8239100" y="2904375"/>
            <a:ext cx="382378" cy="105737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E11FBB37-3FC6-A4BB-4CBF-FFE8A1E5BF2F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8839053" y="2424881"/>
            <a:ext cx="845608" cy="32863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34E35826-5E2D-0F91-760D-71B40527C909}"/>
              </a:ext>
            </a:extLst>
          </p:cNvPr>
          <p:cNvCxnSpPr>
            <a:cxnSpLocks/>
            <a:endCxn id="59" idx="1"/>
          </p:cNvCxnSpPr>
          <p:nvPr/>
        </p:nvCxnSpPr>
        <p:spPr>
          <a:xfrm flipH="1" flipV="1">
            <a:off x="9863798" y="2424881"/>
            <a:ext cx="499970" cy="17102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725D074E-D9B7-1C30-65D0-04FE671B4BB7}"/>
              </a:ext>
            </a:extLst>
          </p:cNvPr>
          <p:cNvCxnSpPr>
            <a:cxnSpLocks/>
          </p:cNvCxnSpPr>
          <p:nvPr/>
        </p:nvCxnSpPr>
        <p:spPr>
          <a:xfrm flipH="1" flipV="1">
            <a:off x="10342181" y="2591295"/>
            <a:ext cx="763944" cy="40843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59A66AD6-FEFE-D1B0-4493-FD664677B163}"/>
              </a:ext>
            </a:extLst>
          </p:cNvPr>
          <p:cNvCxnSpPr>
            <a:cxnSpLocks/>
          </p:cNvCxnSpPr>
          <p:nvPr/>
        </p:nvCxnSpPr>
        <p:spPr>
          <a:xfrm flipH="1">
            <a:off x="11077640" y="2999729"/>
            <a:ext cx="514260" cy="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3F8E5-B5BF-1376-1C92-0C488B1498E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13" name="Oval 200">
              <a:extLst>
                <a:ext uri="{FF2B5EF4-FFF2-40B4-BE49-F238E27FC236}">
                  <a16:creationId xmlns:a16="http://schemas.microsoft.com/office/drawing/2014/main" id="{4AC2A679-805C-CA43-EBB6-ADB9BE93363E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Content Placeholder 92">
              <a:extLst>
                <a:ext uri="{FF2B5EF4-FFF2-40B4-BE49-F238E27FC236}">
                  <a16:creationId xmlns:a16="http://schemas.microsoft.com/office/drawing/2014/main" id="{E0856D46-8A67-574C-CD17-400CEF277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2804B3B-EC05-91E5-4FA5-D3FA914F2ED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EE05E6B-AFFC-82A4-9BAC-557A8AD0B70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8FB645-82C7-9068-11AD-13FB9CCAC5C7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BA264D-DC87-444C-832E-5738F7919173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F6118D-DB39-12CD-0A0F-1C391A677432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FDA8F6-8765-9678-D83A-90C51055A20A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CDA827-40E8-92DB-308C-49B21F1C939D}"/>
              </a:ext>
            </a:extLst>
          </p:cNvPr>
          <p:cNvGrpSpPr>
            <a:grpSpLocks noChangeAspect="1"/>
          </p:cNvGrpSpPr>
          <p:nvPr/>
        </p:nvGrpSpPr>
        <p:grpSpPr>
          <a:xfrm>
            <a:off x="7900834" y="3497748"/>
            <a:ext cx="575434" cy="682570"/>
            <a:chOff x="26064332" y="11736004"/>
            <a:chExt cx="616701" cy="731520"/>
          </a:xfrm>
        </p:grpSpPr>
        <p:sp>
          <p:nvSpPr>
            <p:cNvPr id="39" name="Oval 200">
              <a:extLst>
                <a:ext uri="{FF2B5EF4-FFF2-40B4-BE49-F238E27FC236}">
                  <a16:creationId xmlns:a16="http://schemas.microsoft.com/office/drawing/2014/main" id="{E5E661E5-4C71-AD56-1C3C-FB35CD2CEFF6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Content Placeholder 92">
              <a:extLst>
                <a:ext uri="{FF2B5EF4-FFF2-40B4-BE49-F238E27FC236}">
                  <a16:creationId xmlns:a16="http://schemas.microsoft.com/office/drawing/2014/main" id="{46BED8B6-69A2-5629-AF88-BD855A6846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00EA398-9E44-51C4-8314-DED63D9C3A7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1BB529-8037-D73B-CB19-4125E77CF21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B3E4897-5211-777C-7611-126328920FF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255085-5B7A-D2C7-F87F-35F3D488FEE6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C33D3B-6908-2229-E331-46CB88C4B5E4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555DC6-E188-3869-2DD1-7452BB3011FB}"/>
              </a:ext>
            </a:extLst>
          </p:cNvPr>
          <p:cNvGrpSpPr>
            <a:grpSpLocks noChangeAspect="1"/>
          </p:cNvGrpSpPr>
          <p:nvPr/>
        </p:nvGrpSpPr>
        <p:grpSpPr>
          <a:xfrm>
            <a:off x="8445182" y="2382859"/>
            <a:ext cx="575434" cy="682570"/>
            <a:chOff x="25352863" y="11746075"/>
            <a:chExt cx="616701" cy="731520"/>
          </a:xfrm>
        </p:grpSpPr>
        <p:sp>
          <p:nvSpPr>
            <p:cNvPr id="47" name="Oval 200">
              <a:extLst>
                <a:ext uri="{FF2B5EF4-FFF2-40B4-BE49-F238E27FC236}">
                  <a16:creationId xmlns:a16="http://schemas.microsoft.com/office/drawing/2014/main" id="{5C44886B-3E75-B344-DC64-4ECB7A324950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Content Placeholder 92">
              <a:extLst>
                <a:ext uri="{FF2B5EF4-FFF2-40B4-BE49-F238E27FC236}">
                  <a16:creationId xmlns:a16="http://schemas.microsoft.com/office/drawing/2014/main" id="{157CE123-402C-275C-977E-9536F1ADA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20A4AE4-EB05-3DDA-5DEF-1DE02D1FA642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E10B3B5-1277-4E9D-A31B-0E3E335BB8D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E5B0C3F-300A-0480-C9CC-B8A642FB03A4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D605B8-4C19-CD76-866A-C07D1D3A9DF5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B6D2305-C511-E454-A0C2-1FEE89CC8F7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489A3B9-6E65-5E0B-EEDD-0974156D5CD0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B2068A-BA19-9E83-E356-024DB11DECD2}"/>
              </a:ext>
            </a:extLst>
          </p:cNvPr>
          <p:cNvGrpSpPr>
            <a:grpSpLocks noChangeAspect="1"/>
          </p:cNvGrpSpPr>
          <p:nvPr/>
        </p:nvGrpSpPr>
        <p:grpSpPr>
          <a:xfrm>
            <a:off x="9483806" y="1877990"/>
            <a:ext cx="575434" cy="682570"/>
            <a:chOff x="26064332" y="11736004"/>
            <a:chExt cx="616701" cy="731520"/>
          </a:xfrm>
        </p:grpSpPr>
        <p:sp>
          <p:nvSpPr>
            <p:cNvPr id="56" name="Oval 200">
              <a:extLst>
                <a:ext uri="{FF2B5EF4-FFF2-40B4-BE49-F238E27FC236}">
                  <a16:creationId xmlns:a16="http://schemas.microsoft.com/office/drawing/2014/main" id="{09A07CA4-AC05-F3FA-B22A-F116CC305423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Content Placeholder 92">
              <a:extLst>
                <a:ext uri="{FF2B5EF4-FFF2-40B4-BE49-F238E27FC236}">
                  <a16:creationId xmlns:a16="http://schemas.microsoft.com/office/drawing/2014/main" id="{ED05863E-9E0D-150B-DE1F-FE6F4472F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991803D-9513-C7DE-3483-99A5398FEA5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04D1B26-BD7C-2251-9FF2-BF00F4ADC20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BD5FEFE-AC79-CB48-A182-71FF331D70E9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5D049C-5C1A-8A0A-BAB2-1ECA5954E082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4DBBF3-911D-8868-AFEE-2918F014DABF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1238E2-7E0D-879C-08D8-F1F1C8F63786}"/>
              </a:ext>
            </a:extLst>
          </p:cNvPr>
          <p:cNvGrpSpPr>
            <a:grpSpLocks noChangeAspect="1"/>
          </p:cNvGrpSpPr>
          <p:nvPr/>
        </p:nvGrpSpPr>
        <p:grpSpPr>
          <a:xfrm>
            <a:off x="11159317" y="2526454"/>
            <a:ext cx="575434" cy="682570"/>
            <a:chOff x="25352863" y="11746075"/>
            <a:chExt cx="616701" cy="731520"/>
          </a:xfrm>
        </p:grpSpPr>
        <p:sp>
          <p:nvSpPr>
            <p:cNvPr id="64" name="Oval 200">
              <a:extLst>
                <a:ext uri="{FF2B5EF4-FFF2-40B4-BE49-F238E27FC236}">
                  <a16:creationId xmlns:a16="http://schemas.microsoft.com/office/drawing/2014/main" id="{0D59C7CF-EF72-9364-34C2-877CFBF92CD9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Content Placeholder 92">
              <a:extLst>
                <a:ext uri="{FF2B5EF4-FFF2-40B4-BE49-F238E27FC236}">
                  <a16:creationId xmlns:a16="http://schemas.microsoft.com/office/drawing/2014/main" id="{BE0FF4B8-C805-AFC5-AA3F-52E4AFD251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13711A8-887B-072F-A64E-16628E6B1EF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390A5BB-EA23-F1D2-9067-0FF73C8C221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1B2127-2434-8BF8-C743-FC54B9DC1F21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33864A8-4131-8D6F-D8C8-BE4EF0F12C07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CCCA5A2-FA31-34B9-0919-E840E2AE50A3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4B415BD-89F1-00FC-142D-F44F8C2ECEFE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67694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A6D9EE82-14A5-BF30-7C94-6F78A8C3D4B9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95C592-8AE9-0484-416B-DFE9A0D34DC6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31" name="Oval 200">
              <a:extLst>
                <a:ext uri="{FF2B5EF4-FFF2-40B4-BE49-F238E27FC236}">
                  <a16:creationId xmlns:a16="http://schemas.microsoft.com/office/drawing/2014/main" id="{8C569A5E-FDE0-F291-ADDD-1AEFB2E822B1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Content Placeholder 92">
              <a:extLst>
                <a:ext uri="{FF2B5EF4-FFF2-40B4-BE49-F238E27FC236}">
                  <a16:creationId xmlns:a16="http://schemas.microsoft.com/office/drawing/2014/main" id="{0FCA200B-DE53-764D-F137-7FEACD3424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83D39E0-5DA8-0763-88DF-39DD264D5C45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04011F4-DDF6-8D0D-105B-A5BEB3208B5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DEFC22-D79D-4403-48B7-62C2B2AE8E3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68CCD8-9CD2-7B26-CEFF-E4DC2FC586F7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684FA8-E2B5-7D4B-6016-D348F77344FE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25973E-F4AF-9763-0B25-E90688517BEB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22" name="Oval 200">
              <a:extLst>
                <a:ext uri="{FF2B5EF4-FFF2-40B4-BE49-F238E27FC236}">
                  <a16:creationId xmlns:a16="http://schemas.microsoft.com/office/drawing/2014/main" id="{649C2454-929A-54B1-8643-2BD9C5DAD7EE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Content Placeholder 92">
              <a:extLst>
                <a:ext uri="{FF2B5EF4-FFF2-40B4-BE49-F238E27FC236}">
                  <a16:creationId xmlns:a16="http://schemas.microsoft.com/office/drawing/2014/main" id="{F24A0A51-3BC5-2878-2E2E-C4C3895A1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3C7BE5D-C261-75E9-528A-9DC4DD6F12D3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21DF9DB-36DC-2751-FE0B-F313B12E433A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7FB572-7116-9740-441B-9121FAC59F9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2947E-E37B-D956-0E46-F24A1933D21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702A5E-E72B-B434-732B-FFDE27037416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82B1DD-CB31-C52D-9A1D-C5F2924F98D3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2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B4E3-2883-31B2-029F-008B2DF9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10221937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A9CAD-5101-F9BB-8EBE-F613039B5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661CF4-8D64-76FA-1086-C6843D089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37531"/>
              </p:ext>
            </p:extLst>
          </p:nvPr>
        </p:nvGraphicFramePr>
        <p:xfrm>
          <a:off x="2105376" y="3159942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76A5-3E4A-7C2B-8EC3-74C7AEF1989D}"/>
                  </a:ext>
                </a:extLst>
              </p:cNvPr>
              <p:cNvSpPr txBox="1"/>
              <p:nvPr/>
            </p:nvSpPr>
            <p:spPr>
              <a:xfrm>
                <a:off x="1645637" y="3211580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812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76A5-3E4A-7C2B-8EC3-74C7AEF19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37" y="3211580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27CDA95-5336-BE30-565D-38D29EDFEEBD}"/>
              </a:ext>
            </a:extLst>
          </p:cNvPr>
          <p:cNvSpPr txBox="1"/>
          <p:nvPr/>
        </p:nvSpPr>
        <p:spPr>
          <a:xfrm>
            <a:off x="2096661" y="2757297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FE392B-2257-80FF-78DC-8C6116804539}"/>
              </a:ext>
            </a:extLst>
          </p:cNvPr>
          <p:cNvGrpSpPr/>
          <p:nvPr/>
        </p:nvGrpSpPr>
        <p:grpSpPr>
          <a:xfrm>
            <a:off x="7414803" y="3122990"/>
            <a:ext cx="1943482" cy="731520"/>
            <a:chOff x="19224650" y="12057980"/>
            <a:chExt cx="1943482" cy="731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7CC0C7-AACE-F416-DE83-A925B62712BE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11" name="Oval 200">
                <a:extLst>
                  <a:ext uri="{FF2B5EF4-FFF2-40B4-BE49-F238E27FC236}">
                    <a16:creationId xmlns:a16="http://schemas.microsoft.com/office/drawing/2014/main" id="{45AD61AA-147E-F6CC-C078-23BEC2C1C4B6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Content Placeholder 92">
                <a:extLst>
                  <a:ext uri="{FF2B5EF4-FFF2-40B4-BE49-F238E27FC236}">
                    <a16:creationId xmlns:a16="http://schemas.microsoft.com/office/drawing/2014/main" id="{1E54BD92-08D1-B482-8A4E-9F939CC7A1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BB34633-4D2E-9EE6-2D15-2B777EAAFB16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7013542A-8F73-3E5B-8469-1E53240018EC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C13D9F88-CDFB-CEBA-DE9B-390275FF826D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2159EFE-BF09-51E6-F2BF-AFDF80866683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DB201E3-90BB-7680-A64C-EC7EE9786903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23441F1-73B6-ED74-A98D-DD635FF8FC0F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EFF732-B347-418C-449E-C402FB71A710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49CD36-420C-E394-B5B4-687398516A0E}"/>
              </a:ext>
            </a:extLst>
          </p:cNvPr>
          <p:cNvGrpSpPr/>
          <p:nvPr/>
        </p:nvGrpSpPr>
        <p:grpSpPr>
          <a:xfrm>
            <a:off x="7414803" y="2284671"/>
            <a:ext cx="1943483" cy="736477"/>
            <a:chOff x="19242425" y="11256519"/>
            <a:chExt cx="1943483" cy="7364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430D6-6E79-CEB9-C254-723872C8F0C0}"/>
                </a:ext>
              </a:extLst>
            </p:cNvPr>
            <p:cNvSpPr txBox="1"/>
            <p:nvPr/>
          </p:nvSpPr>
          <p:spPr>
            <a:xfrm>
              <a:off x="19788738" y="11348440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</a:rPr>
                <a:t>$6,001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BA6107-90DE-81CE-5F53-64C66C59BE1C}"/>
                </a:ext>
              </a:extLst>
            </p:cNvPr>
            <p:cNvGrpSpPr/>
            <p:nvPr/>
          </p:nvGrpSpPr>
          <p:grpSpPr>
            <a:xfrm>
              <a:off x="19242425" y="11256519"/>
              <a:ext cx="616702" cy="736477"/>
              <a:chOff x="19242425" y="11256519"/>
              <a:chExt cx="616702" cy="736477"/>
            </a:xfrm>
          </p:grpSpPr>
          <p:sp>
            <p:nvSpPr>
              <p:cNvPr id="22" name="Oval 200">
                <a:extLst>
                  <a:ext uri="{FF2B5EF4-FFF2-40B4-BE49-F238E27FC236}">
                    <a16:creationId xmlns:a16="http://schemas.microsoft.com/office/drawing/2014/main" id="{271CBA17-A823-A120-9E16-CAF04AA81FA1}"/>
                  </a:ext>
                </a:extLst>
              </p:cNvPr>
              <p:cNvSpPr/>
              <p:nvPr/>
            </p:nvSpPr>
            <p:spPr>
              <a:xfrm>
                <a:off x="19290444" y="11535704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Content Placeholder 92">
                <a:extLst>
                  <a:ext uri="{FF2B5EF4-FFF2-40B4-BE49-F238E27FC236}">
                    <a16:creationId xmlns:a16="http://schemas.microsoft.com/office/drawing/2014/main" id="{12A7FB39-C47C-BBC3-3331-CCAEFD1F8F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242426" y="11256519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3679375-A18E-1EC4-37F9-CA396E9289F7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61A812C-258C-0DF4-D6FF-51356AF95D2A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299B6D2-B5AA-8BD6-F1B2-FEF58AD0CB37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72D06F-427C-68E3-1F67-076E0BCFCFFE}"/>
                  </a:ext>
                </a:extLst>
              </p:cNvPr>
              <p:cNvSpPr txBox="1"/>
              <p:nvPr/>
            </p:nvSpPr>
            <p:spPr>
              <a:xfrm>
                <a:off x="19242425" y="11499331"/>
                <a:ext cx="616701" cy="493665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EB1C7-FAF0-5253-BB6B-0494219B3E60}"/>
              </a:ext>
            </a:extLst>
          </p:cNvPr>
          <p:cNvGrpSpPr/>
          <p:nvPr/>
        </p:nvGrpSpPr>
        <p:grpSpPr>
          <a:xfrm>
            <a:off x="7414803" y="3956353"/>
            <a:ext cx="1943483" cy="736477"/>
            <a:chOff x="19242425" y="11256519"/>
            <a:chExt cx="1943483" cy="7364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0D4B40-4E16-EBC5-EB0A-AEA9F5BDA7ED}"/>
                </a:ext>
              </a:extLst>
            </p:cNvPr>
            <p:cNvSpPr txBox="1"/>
            <p:nvPr/>
          </p:nvSpPr>
          <p:spPr>
            <a:xfrm>
              <a:off x="19788738" y="11348440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</a:rPr>
                <a:t>$5,999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A6E56A-9529-4DED-09EE-587221E9B0E2}"/>
                </a:ext>
              </a:extLst>
            </p:cNvPr>
            <p:cNvGrpSpPr/>
            <p:nvPr/>
          </p:nvGrpSpPr>
          <p:grpSpPr>
            <a:xfrm>
              <a:off x="19242425" y="11256519"/>
              <a:ext cx="616702" cy="736477"/>
              <a:chOff x="19242425" y="11256519"/>
              <a:chExt cx="616702" cy="736477"/>
            </a:xfrm>
          </p:grpSpPr>
          <p:sp>
            <p:nvSpPr>
              <p:cNvPr id="31" name="Oval 200">
                <a:extLst>
                  <a:ext uri="{FF2B5EF4-FFF2-40B4-BE49-F238E27FC236}">
                    <a16:creationId xmlns:a16="http://schemas.microsoft.com/office/drawing/2014/main" id="{FB0B8827-20EC-8B48-5D5A-B2C6CFA73A6F}"/>
                  </a:ext>
                </a:extLst>
              </p:cNvPr>
              <p:cNvSpPr/>
              <p:nvPr/>
            </p:nvSpPr>
            <p:spPr>
              <a:xfrm>
                <a:off x="19290444" y="11535704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Content Placeholder 92">
                <a:extLst>
                  <a:ext uri="{FF2B5EF4-FFF2-40B4-BE49-F238E27FC236}">
                    <a16:creationId xmlns:a16="http://schemas.microsoft.com/office/drawing/2014/main" id="{EC72116E-DC6C-6257-9A72-6E26C2F787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242426" y="11256519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4BC8108-B6CE-DDFD-7A10-348719AEF5D8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5FF884A-56B7-6096-1170-9C3183B77A25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AB9E5AC-DC6B-7C22-0970-FD420F462079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0508BF-56D0-5251-2E06-689D2E8D255F}"/>
                  </a:ext>
                </a:extLst>
              </p:cNvPr>
              <p:cNvSpPr txBox="1"/>
              <p:nvPr/>
            </p:nvSpPr>
            <p:spPr>
              <a:xfrm>
                <a:off x="19242425" y="11499331"/>
                <a:ext cx="616701" cy="493665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p:grp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CFE8852-576C-8605-FD22-39AA987FAD16}"/>
              </a:ext>
            </a:extLst>
          </p:cNvPr>
          <p:cNvSpPr/>
          <p:nvPr/>
        </p:nvSpPr>
        <p:spPr>
          <a:xfrm>
            <a:off x="6443879" y="3432528"/>
            <a:ext cx="857660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8E7C5-FE41-3827-F9FE-8139F9366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013" y="2514600"/>
            <a:ext cx="7419975" cy="182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Counterfactual examples </a:t>
            </a:r>
            <a:r>
              <a:rPr lang="en-US" dirty="0"/>
              <a:t>leave critical outcomes up to </a:t>
            </a:r>
            <a:r>
              <a:rPr lang="en-US" b="1" dirty="0">
                <a:solidFill>
                  <a:schemeClr val="accent1"/>
                </a:solidFill>
              </a:rPr>
              <a:t>chance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78F7A-1768-7764-2B7B-6D21CEB11E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0B72179-C803-AEBD-A919-EBF93E8B8736}"/>
              </a:ext>
            </a:extLst>
          </p:cNvPr>
          <p:cNvSpPr txBox="1">
            <a:spLocks/>
          </p:cNvSpPr>
          <p:nvPr/>
        </p:nvSpPr>
        <p:spPr>
          <a:xfrm>
            <a:off x="1005839" y="173101"/>
            <a:ext cx="10683239" cy="600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Challenge 2: Explanation Robustness</a:t>
            </a:r>
          </a:p>
        </p:txBody>
      </p:sp>
    </p:spTree>
    <p:extLst>
      <p:ext uri="{BB962C8B-B14F-4D97-AF65-F5344CB8AC3E}">
        <p14:creationId xmlns:p14="http://schemas.microsoft.com/office/powerpoint/2010/main" val="438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521B-3B1B-4A2A-8F29-902ECF05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Explanation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FF0BA2-2C99-48B0-B0B6-213D739F0FC0}"/>
                  </a:ext>
                </a:extLst>
              </p:cNvPr>
              <p:cNvSpPr txBox="1"/>
              <p:nvPr/>
            </p:nvSpPr>
            <p:spPr>
              <a:xfrm>
                <a:off x="2463303" y="1761094"/>
                <a:ext cx="6900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𝑎𝑝𝑝𝑟𝑜𝑣𝑒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rent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income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debt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savings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FF0BA2-2C99-48B0-B0B6-213D739F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03" y="1761094"/>
                <a:ext cx="6900753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8CD3509-354B-F2AD-547A-6ED108C5A91D}"/>
              </a:ext>
            </a:extLst>
          </p:cNvPr>
          <p:cNvGrpSpPr/>
          <p:nvPr/>
        </p:nvGrpSpPr>
        <p:grpSpPr>
          <a:xfrm>
            <a:off x="173390" y="2491931"/>
            <a:ext cx="4206240" cy="2869152"/>
            <a:chOff x="173390" y="2491931"/>
            <a:chExt cx="4206240" cy="2869152"/>
          </a:xfrm>
        </p:grpSpPr>
        <p:pic>
          <p:nvPicPr>
            <p:cNvPr id="7" name="Content Placeholder 14">
              <a:extLst>
                <a:ext uri="{FF2B5EF4-FFF2-40B4-BE49-F238E27FC236}">
                  <a16:creationId xmlns:a16="http://schemas.microsoft.com/office/drawing/2014/main" id="{A1727469-C21D-88FD-F8D9-7E7F890E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0" y="2915731"/>
              <a:ext cx="4206240" cy="2445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CB7266-C079-4819-9094-4A78FD5BD2AD}"/>
                    </a:ext>
                  </a:extLst>
                </p:cNvPr>
                <p:cNvSpPr txBox="1"/>
                <p:nvPr/>
              </p:nvSpPr>
              <p:spPr>
                <a:xfrm>
                  <a:off x="1025028" y="2491931"/>
                  <a:ext cx="26801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=$3,500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CB7266-C079-4819-9094-4A78F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28" y="2491931"/>
                  <a:ext cx="268019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A3B96E-BBB4-FC97-73B9-B44ABC56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8929" y="3850550"/>
              <a:ext cx="266447" cy="287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7A1B43-65EA-31DB-8A5C-5E2870DE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771" y="3324725"/>
              <a:ext cx="542113" cy="4414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E585B3-8373-6020-62DC-E4C90FE2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528" y="3002034"/>
              <a:ext cx="542113" cy="4414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C62F8-F7E6-FC9B-C7B3-DCA3499D8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22152" y="3075872"/>
              <a:ext cx="542113" cy="4414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09A2B8-9E2D-92BC-6EBB-910201BF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3270" y="3398021"/>
              <a:ext cx="542113" cy="441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FDE00B-F712-0061-3A3C-78025225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8960" y="3205100"/>
              <a:ext cx="542113" cy="441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B1A54B-96D7-E34B-D50B-8F7929362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1874" y="3646568"/>
              <a:ext cx="266447" cy="2877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D2FC47-4E57-4B50-4798-F856206F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6647" y="3843956"/>
              <a:ext cx="266447" cy="287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E31546-3277-84BF-F8C9-915B4FDB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7517" y="3199424"/>
              <a:ext cx="542113" cy="4414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5EF665-22CC-D110-E231-EB263BB2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795" y="3706669"/>
              <a:ext cx="266447" cy="28776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273316-FE6D-88CA-E5CD-AF12CC52FD5C}"/>
              </a:ext>
            </a:extLst>
          </p:cNvPr>
          <p:cNvGrpSpPr/>
          <p:nvPr/>
        </p:nvGrpSpPr>
        <p:grpSpPr>
          <a:xfrm>
            <a:off x="4404323" y="2489052"/>
            <a:ext cx="3783859" cy="2845452"/>
            <a:chOff x="4404323" y="2489052"/>
            <a:chExt cx="3783859" cy="2845452"/>
          </a:xfrm>
        </p:grpSpPr>
        <p:pic>
          <p:nvPicPr>
            <p:cNvPr id="18" name="Content Placeholder 14">
              <a:extLst>
                <a:ext uri="{FF2B5EF4-FFF2-40B4-BE49-F238E27FC236}">
                  <a16:creationId xmlns:a16="http://schemas.microsoft.com/office/drawing/2014/main" id="{A292651C-D3D2-FA43-567A-99F9DAB96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64"/>
            <a:stretch/>
          </p:blipFill>
          <p:spPr>
            <a:xfrm>
              <a:off x="4494580" y="2942311"/>
              <a:ext cx="3638986" cy="23921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E1454D-CF5C-41A9-BBD7-22D0C4B71844}"/>
                    </a:ext>
                  </a:extLst>
                </p:cNvPr>
                <p:cNvSpPr txBox="1"/>
                <p:nvPr/>
              </p:nvSpPr>
              <p:spPr>
                <a:xfrm>
                  <a:off x="4755901" y="2489052"/>
                  <a:ext cx="26801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=$4,000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E1454D-CF5C-41A9-BBD7-22D0C4B71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01" y="2489052"/>
                  <a:ext cx="268019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92CCBE-13C0-2E09-7EE0-C1A3D427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4323" y="3376239"/>
              <a:ext cx="542113" cy="4414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840B92-DCA8-56DA-D353-DD538B67F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2080" y="3053548"/>
              <a:ext cx="542113" cy="441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106647-9075-98F0-AD22-13F18A82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0704" y="3127386"/>
              <a:ext cx="542113" cy="4414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31E000-1F91-BB61-EEC7-D24ACBFF2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1822" y="3449535"/>
              <a:ext cx="542113" cy="4414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E220ABA-EA40-B63E-D996-3D63DFA2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7512" y="3256614"/>
              <a:ext cx="542113" cy="44146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FA8E7A-F230-DD8D-6AA7-30AE372B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6069" y="3250938"/>
              <a:ext cx="542113" cy="4414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1D3824-C6FD-7EFC-F937-020AAE3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1970" y="3857144"/>
              <a:ext cx="266447" cy="28776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8C46AE4-32F1-8905-4804-2AD7A8D6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9688" y="3850550"/>
              <a:ext cx="266447" cy="2877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C2ABBC-D563-93A9-9902-C10598EAB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2013" y="3636410"/>
              <a:ext cx="542113" cy="44146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3309D3-26C6-6B5F-BBA8-0947F641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8051" y="3612808"/>
              <a:ext cx="542113" cy="441468"/>
            </a:xfrm>
            <a:prstGeom prst="rect">
              <a:avLst/>
            </a:prstGeom>
          </p:spPr>
        </p:pic>
      </p:grp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C478D4-95DB-D08B-A6FD-2AC4BC7E10A4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97B05-9303-7908-741F-36FECA492DAF}"/>
              </a:ext>
            </a:extLst>
          </p:cNvPr>
          <p:cNvGrpSpPr/>
          <p:nvPr/>
        </p:nvGrpSpPr>
        <p:grpSpPr>
          <a:xfrm>
            <a:off x="8244561" y="2489052"/>
            <a:ext cx="3783859" cy="2907017"/>
            <a:chOff x="8244561" y="2489052"/>
            <a:chExt cx="3783859" cy="2907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23CFFD-3C6A-F0F0-47A6-850FB476AFA8}"/>
                </a:ext>
              </a:extLst>
            </p:cNvPr>
            <p:cNvGrpSpPr/>
            <p:nvPr/>
          </p:nvGrpSpPr>
          <p:grpSpPr>
            <a:xfrm>
              <a:off x="8244561" y="2489052"/>
              <a:ext cx="3783859" cy="2907017"/>
              <a:chOff x="8244561" y="2489052"/>
              <a:chExt cx="3783859" cy="2907017"/>
            </a:xfrm>
          </p:grpSpPr>
          <p:pic>
            <p:nvPicPr>
              <p:cNvPr id="19" name="Content Placeholder 14">
                <a:extLst>
                  <a:ext uri="{FF2B5EF4-FFF2-40B4-BE49-F238E27FC236}">
                    <a16:creationId xmlns:a16="http://schemas.microsoft.com/office/drawing/2014/main" id="{5A5ED83C-EF39-593D-00B4-CF90A2E04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12"/>
              <a:stretch/>
            </p:blipFill>
            <p:spPr>
              <a:xfrm>
                <a:off x="8248515" y="2950718"/>
                <a:ext cx="3730427" cy="24453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E40F53-FD8E-4C3B-B46E-6FA28EB2D8F0}"/>
                      </a:ext>
                    </a:extLst>
                  </p:cNvPr>
                  <p:cNvSpPr txBox="1"/>
                  <p:nvPr/>
                </p:nvSpPr>
                <p:spPr>
                  <a:xfrm>
                    <a:off x="8504941" y="2489052"/>
                    <a:ext cx="268019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𝑖𝑛𝑐𝑜𝑚𝑒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=$4,500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E40F53-FD8E-4C3B-B46E-6FA28EB2D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4941" y="2489052"/>
                    <a:ext cx="268019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FD6E6F3-2BF1-3546-21B1-846AC64BF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4561" y="3393247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A23D25-6A3C-2E7A-E002-14ADAD5F1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318" y="307055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CBF1655-4040-5286-0606-318A1D4EE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0942" y="3144394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46261F1-550B-4D1F-72A4-61646F4BB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22060" y="3466543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AFDF22B-5819-FE55-F2EE-CDBE5E88C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7750" y="3273622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1E55ACC-6762-5D3F-EEBA-89E5190D6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6307" y="326794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02A002D-43CD-338E-43A2-7E94BCA39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2251" y="3653418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01FBA9F-FE3D-3946-5BC5-465EE7DE7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8289" y="362981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6841114-2C10-4DD4-5C49-069E42246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2425" y="3894504"/>
                <a:ext cx="542113" cy="441468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14277F6-1FC6-D74E-F5F5-2EC86E63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547" y="3815426"/>
              <a:ext cx="542113" cy="441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0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521B-3B1B-4A2A-8F29-902ECF05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Explanation Efficiency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BB7BD3-A355-2936-E34D-185A78829698}"/>
              </a:ext>
            </a:extLst>
          </p:cNvPr>
          <p:cNvGrpSpPr/>
          <p:nvPr/>
        </p:nvGrpSpPr>
        <p:grpSpPr>
          <a:xfrm>
            <a:off x="533874" y="1827481"/>
            <a:ext cx="3273196" cy="2135371"/>
            <a:chOff x="324938" y="3313261"/>
            <a:chExt cx="3273196" cy="2135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11D61A-11AC-9528-09A4-84F2F288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" y="3313261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181A8D-BA23-57DB-1E9C-00B3F2A8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936" y="3581842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EC1FE6-9CA3-008B-5ADB-E886AA20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934" y="3850423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EE1D5-A1D3-9608-5258-EFD13F027F68}"/>
                  </a:ext>
                </a:extLst>
              </p:cNvPr>
              <p:cNvSpPr txBox="1"/>
              <p:nvPr/>
            </p:nvSpPr>
            <p:spPr>
              <a:xfrm>
                <a:off x="830374" y="1326643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𝑖𝑛𝑐𝑜𝑚𝑒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EE1D5-A1D3-9608-5258-EFD13F02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74" y="1326643"/>
                <a:ext cx="268019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99BE32-2697-5D3E-3507-C8909D37D022}"/>
                  </a:ext>
                </a:extLst>
              </p:cNvPr>
              <p:cNvSpPr txBox="1"/>
              <p:nvPr/>
            </p:nvSpPr>
            <p:spPr>
              <a:xfrm>
                <a:off x="4054865" y="1324089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99BE32-2697-5D3E-3507-C8909D37D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865" y="1324089"/>
                <a:ext cx="268019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5787D6-4928-9C61-5B28-9E99C27E0058}"/>
                  </a:ext>
                </a:extLst>
              </p:cNvPr>
              <p:cNvSpPr txBox="1"/>
              <p:nvPr/>
            </p:nvSpPr>
            <p:spPr>
              <a:xfrm>
                <a:off x="7651621" y="1324088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𝑑𝑒𝑏𝑡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5787D6-4928-9C61-5B28-9E99C27E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621" y="1324088"/>
                <a:ext cx="268019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>
            <a:extLst>
              <a:ext uri="{FF2B5EF4-FFF2-40B4-BE49-F238E27FC236}">
                <a16:creationId xmlns:a16="http://schemas.microsoft.com/office/drawing/2014/main" id="{486D2092-5B5C-67B5-63C9-1C36ED8DA739}"/>
              </a:ext>
            </a:extLst>
          </p:cNvPr>
          <p:cNvSpPr/>
          <p:nvPr/>
        </p:nvSpPr>
        <p:spPr>
          <a:xfrm>
            <a:off x="11034052" y="1643765"/>
            <a:ext cx="445647" cy="2458585"/>
          </a:xfrm>
          <a:prstGeom prst="rightBrac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DE56E6-B14E-586E-320E-D602B34C894E}"/>
                  </a:ext>
                </a:extLst>
              </p:cNvPr>
              <p:cNvSpPr txBox="1"/>
              <p:nvPr/>
            </p:nvSpPr>
            <p:spPr>
              <a:xfrm>
                <a:off x="11538737" y="2403022"/>
                <a:ext cx="583052" cy="63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baseline="-250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3600" b="1" baseline="-250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DE56E6-B14E-586E-320E-D602B34C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37" y="2403022"/>
                <a:ext cx="583052" cy="633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77E625CD-DD8F-F77D-F863-A06E2E070E1A}"/>
              </a:ext>
            </a:extLst>
          </p:cNvPr>
          <p:cNvSpPr txBox="1">
            <a:spLocks/>
          </p:cNvSpPr>
          <p:nvPr/>
        </p:nvSpPr>
        <p:spPr>
          <a:xfrm>
            <a:off x="533874" y="4516769"/>
            <a:ext cx="10500178" cy="931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Explanation difficulty is exponential in the number of features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models such as Random Forest optimal explanation is NP-Hard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[8]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Integer programming becomes incredibly slow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7C18A-8A0B-4D07-00ED-CED0368186C4}"/>
              </a:ext>
            </a:extLst>
          </p:cNvPr>
          <p:cNvSpPr txBox="1"/>
          <p:nvPr/>
        </p:nvSpPr>
        <p:spPr>
          <a:xfrm>
            <a:off x="203485" y="6015720"/>
            <a:ext cx="11402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[8]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Zhicheng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Cui,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Wenlin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Chen,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Yujie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He, and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Yixin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Chen. Optimal Action Extraction for Random Forests and Boosted Trees. SIGKDD 2015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4318F7-48A7-F07E-CF56-0AF4ACD440A2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3AAB6C-2802-7EA4-9337-EF86C050F544}"/>
              </a:ext>
            </a:extLst>
          </p:cNvPr>
          <p:cNvGrpSpPr/>
          <p:nvPr/>
        </p:nvGrpSpPr>
        <p:grpSpPr>
          <a:xfrm>
            <a:off x="3948904" y="1785753"/>
            <a:ext cx="3257765" cy="2135371"/>
            <a:chOff x="332653" y="3313261"/>
            <a:chExt cx="3257765" cy="21353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F11E54-702C-D709-1CFC-5538CFE3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32653" y="3313261"/>
              <a:ext cx="2727769" cy="15982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7FD375-429F-0202-7FC7-CE0A561B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97651" y="3581842"/>
              <a:ext cx="2727769" cy="15982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4CFBAF-3B87-554D-5FAD-635ECE83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62649" y="3850423"/>
              <a:ext cx="2727769" cy="159820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C3A503-0A48-946A-1C1D-E1F9EA4800D6}"/>
              </a:ext>
            </a:extLst>
          </p:cNvPr>
          <p:cNvGrpSpPr/>
          <p:nvPr/>
        </p:nvGrpSpPr>
        <p:grpSpPr>
          <a:xfrm>
            <a:off x="7546187" y="1785752"/>
            <a:ext cx="3256711" cy="2135371"/>
            <a:chOff x="333180" y="3313261"/>
            <a:chExt cx="3256711" cy="21353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731A90-8D4F-E066-3C23-88982636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33180" y="3313261"/>
              <a:ext cx="2726715" cy="15982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5609A1-E04A-DD81-E7ED-6A2CB1D0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98178" y="3581842"/>
              <a:ext cx="2726715" cy="15982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D262A-AC3F-1FCB-74B3-E1CD71C7C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63176" y="3850423"/>
              <a:ext cx="2726715" cy="15982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412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9" grpId="0"/>
      <p:bldP spid="41" grpId="0" animBg="1"/>
      <p:bldP spid="4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FBDAD-AC5D-47CB-8A02-F956B3B74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931556" y="1728852"/>
            <a:ext cx="527619" cy="601315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3BC54B1-241C-494F-B4F3-507CA0CD8E0E}"/>
              </a:ext>
            </a:extLst>
          </p:cNvPr>
          <p:cNvSpPr/>
          <p:nvPr/>
        </p:nvSpPr>
        <p:spPr>
          <a:xfrm>
            <a:off x="2686050" y="1557069"/>
            <a:ext cx="1002421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880759" y="1279981"/>
            <a:ext cx="2578780" cy="2029967"/>
          </a:xfrm>
          <a:prstGeom prst="wedgeRoundRectCallout">
            <a:avLst>
              <a:gd name="adj1" fmla="val -40471"/>
              <a:gd name="adj2" fmla="val 63883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878A16-A795-432B-AC3B-FFCB1BBF2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34" t="8276" r="21648" b="21839"/>
          <a:stretch/>
        </p:blipFill>
        <p:spPr>
          <a:xfrm>
            <a:off x="5798155" y="5050105"/>
            <a:ext cx="802625" cy="978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4A9F45-9E14-48BA-9482-5E37A9A689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24" r="9347" b="28625"/>
          <a:stretch/>
        </p:blipFill>
        <p:spPr>
          <a:xfrm>
            <a:off x="9218622" y="1286236"/>
            <a:ext cx="1038178" cy="894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43221-655E-47E3-8E62-AFF4EC7FE6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873" t="11870" r="11686" b="24071"/>
          <a:stretch/>
        </p:blipFill>
        <p:spPr>
          <a:xfrm>
            <a:off x="8115015" y="1342794"/>
            <a:ext cx="921364" cy="7721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04C6A7-9D27-4B04-A9B6-601C8B20B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07" t="1072" r="6780" b="14636"/>
          <a:stretch/>
        </p:blipFill>
        <p:spPr>
          <a:xfrm>
            <a:off x="8098095" y="2325559"/>
            <a:ext cx="921363" cy="894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D65D0E-3485-4F15-A4B2-1225FA1929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689"/>
          <a:stretch/>
        </p:blipFill>
        <p:spPr>
          <a:xfrm>
            <a:off x="9039179" y="2160891"/>
            <a:ext cx="1397064" cy="96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FAA6D6-F739-42EE-AEEF-91F2A957F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6300" y="4735828"/>
            <a:ext cx="1292879" cy="1292879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94E7745-BD90-43B8-9D8F-CABCE5BE658B}"/>
              </a:ext>
            </a:extLst>
          </p:cNvPr>
          <p:cNvSpPr/>
          <p:nvPr/>
        </p:nvSpPr>
        <p:spPr>
          <a:xfrm>
            <a:off x="6747925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BFE6FC5-FD93-4DC1-BCF1-C58D09C53F6E}"/>
              </a:ext>
            </a:extLst>
          </p:cNvPr>
          <p:cNvSpPr/>
          <p:nvPr/>
        </p:nvSpPr>
        <p:spPr>
          <a:xfrm>
            <a:off x="9175706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10202330" y="5050105"/>
            <a:ext cx="802625" cy="91473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/>
          <p:nvPr/>
        </p:nvCxnSpPr>
        <p:spPr>
          <a:xfrm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23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E80F-985B-A5AD-5D13-EDC6BAAC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Goals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B795D-F4F4-8078-FA51-FDF8F10CE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9FDE2-FBCA-BBFE-C36D-57F4FC1D2666}"/>
              </a:ext>
            </a:extLst>
          </p:cNvPr>
          <p:cNvGrpSpPr/>
          <p:nvPr/>
        </p:nvGrpSpPr>
        <p:grpSpPr>
          <a:xfrm>
            <a:off x="8334903" y="2675383"/>
            <a:ext cx="2754071" cy="1507234"/>
            <a:chOff x="4352582" y="2093673"/>
            <a:chExt cx="2754071" cy="1507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D6B96-AB4B-E4BE-F889-40FBB4929CC6}"/>
                </a:ext>
              </a:extLst>
            </p:cNvPr>
            <p:cNvSpPr txBox="1"/>
            <p:nvPr/>
          </p:nvSpPr>
          <p:spPr>
            <a:xfrm>
              <a:off x="4847703" y="2093673"/>
              <a:ext cx="17638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Efficient</a:t>
              </a:r>
            </a:p>
          </p:txBody>
        </p:sp>
        <p:sp>
          <p:nvSpPr>
            <p:cNvPr id="6" name="Content Placeholder 13">
              <a:extLst>
                <a:ext uri="{FF2B5EF4-FFF2-40B4-BE49-F238E27FC236}">
                  <a16:creationId xmlns:a16="http://schemas.microsoft.com/office/drawing/2014/main" id="{0379EB67-78F5-9042-5ECD-9AAD0626190F}"/>
                </a:ext>
              </a:extLst>
            </p:cNvPr>
            <p:cNvSpPr txBox="1">
              <a:spLocks/>
            </p:cNvSpPr>
            <p:nvPr/>
          </p:nvSpPr>
          <p:spPr>
            <a:xfrm>
              <a:off x="4352582" y="2595067"/>
              <a:ext cx="2754071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Generate explanations in tractable 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015E70-C3D3-E980-CA5B-DDB320BB0DD9}"/>
              </a:ext>
            </a:extLst>
          </p:cNvPr>
          <p:cNvGrpSpPr/>
          <p:nvPr/>
        </p:nvGrpSpPr>
        <p:grpSpPr>
          <a:xfrm>
            <a:off x="4838201" y="2675383"/>
            <a:ext cx="2684410" cy="1508760"/>
            <a:chOff x="8379672" y="2093673"/>
            <a:chExt cx="2684410" cy="15087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7A67D1-8058-278B-DD34-92F087439F8A}"/>
                </a:ext>
              </a:extLst>
            </p:cNvPr>
            <p:cNvSpPr txBox="1"/>
            <p:nvPr/>
          </p:nvSpPr>
          <p:spPr>
            <a:xfrm>
              <a:off x="8839962" y="2093673"/>
              <a:ext cx="17638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Robust</a:t>
              </a:r>
            </a:p>
          </p:txBody>
        </p:sp>
        <p:sp>
          <p:nvSpPr>
            <p:cNvPr id="9" name="Content Placeholder 13">
              <a:extLst>
                <a:ext uri="{FF2B5EF4-FFF2-40B4-BE49-F238E27FC236}">
                  <a16:creationId xmlns:a16="http://schemas.microsoft.com/office/drawing/2014/main" id="{50BD783B-2F5A-7341-4420-D24026CCC793}"/>
                </a:ext>
              </a:extLst>
            </p:cNvPr>
            <p:cNvSpPr txBox="1">
              <a:spLocks/>
            </p:cNvSpPr>
            <p:nvPr/>
          </p:nvSpPr>
          <p:spPr>
            <a:xfrm>
              <a:off x="8379672" y="2596593"/>
              <a:ext cx="2684410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Explanations hold with feature variations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4D43A2-E1BB-97E3-AB9D-AF001654E353}"/>
              </a:ext>
            </a:extLst>
          </p:cNvPr>
          <p:cNvGrpSpPr/>
          <p:nvPr/>
        </p:nvGrpSpPr>
        <p:grpSpPr>
          <a:xfrm>
            <a:off x="792336" y="2676909"/>
            <a:ext cx="3474720" cy="1507234"/>
            <a:chOff x="3992257" y="2093673"/>
            <a:chExt cx="3474720" cy="1507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AD7A9-82C6-EC59-3CED-B6B7F57EFFE9}"/>
                </a:ext>
              </a:extLst>
            </p:cNvPr>
            <p:cNvSpPr txBox="1"/>
            <p:nvPr/>
          </p:nvSpPr>
          <p:spPr>
            <a:xfrm>
              <a:off x="4471759" y="2093673"/>
              <a:ext cx="25157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Personalized</a:t>
              </a:r>
            </a:p>
          </p:txBody>
        </p:sp>
        <p:sp>
          <p:nvSpPr>
            <p:cNvPr id="12" name="Content Placeholder 13">
              <a:extLst>
                <a:ext uri="{FF2B5EF4-FFF2-40B4-BE49-F238E27FC236}">
                  <a16:creationId xmlns:a16="http://schemas.microsoft.com/office/drawing/2014/main" id="{C8010704-91A3-7FA7-B3B7-76A78082D4CA}"/>
                </a:ext>
              </a:extLst>
            </p:cNvPr>
            <p:cNvSpPr txBox="1">
              <a:spLocks/>
            </p:cNvSpPr>
            <p:nvPr/>
          </p:nvSpPr>
          <p:spPr>
            <a:xfrm>
              <a:off x="3992257" y="2595067"/>
              <a:ext cx="3474720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Tailor explanations to user’s real-world circumstances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2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69A7-6483-A679-E635-D7037A67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Approach: FACET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18253-A47B-6AF5-FC19-618EFE56E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74B4CE-4E78-DEFA-A32A-951878F882E3}"/>
              </a:ext>
            </a:extLst>
          </p:cNvPr>
          <p:cNvGrpSpPr/>
          <p:nvPr/>
        </p:nvGrpSpPr>
        <p:grpSpPr>
          <a:xfrm>
            <a:off x="950048" y="2643761"/>
            <a:ext cx="10291904" cy="3036166"/>
            <a:chOff x="892904" y="2643761"/>
            <a:chExt cx="10291904" cy="303616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EC521F9-F19E-B614-5E80-33B94F2E34F4}"/>
                </a:ext>
              </a:extLst>
            </p:cNvPr>
            <p:cNvSpPr/>
            <p:nvPr/>
          </p:nvSpPr>
          <p:spPr>
            <a:xfrm>
              <a:off x="3935582" y="2989964"/>
              <a:ext cx="7060780" cy="26899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6C088CC-9958-95AE-6F31-BDED3B4767FF}"/>
                </a:ext>
              </a:extLst>
            </p:cNvPr>
            <p:cNvSpPr txBox="1"/>
            <p:nvPr/>
          </p:nvSpPr>
          <p:spPr>
            <a:xfrm>
              <a:off x="3935582" y="2643761"/>
              <a:ext cx="724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0"/>
              <a:r>
                <a:rPr lang="en-US" b="1" dirty="0">
                  <a:solidFill>
                    <a:srgbClr val="000000"/>
                  </a:solidFill>
                </a:rPr>
                <a:t>FACET: Fast Actionable Counterfactuals for Ensembles of Trees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7EC78F-D254-94C9-4C65-D58D8AD69155}"/>
                </a:ext>
              </a:extLst>
            </p:cNvPr>
            <p:cNvSpPr/>
            <p:nvPr/>
          </p:nvSpPr>
          <p:spPr>
            <a:xfrm>
              <a:off x="9159640" y="3077218"/>
              <a:ext cx="1645920" cy="24953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C6DD37-12E0-F761-314B-0E5DCF322A74}"/>
                </a:ext>
              </a:extLst>
            </p:cNvPr>
            <p:cNvSpPr/>
            <p:nvPr/>
          </p:nvSpPr>
          <p:spPr>
            <a:xfrm>
              <a:off x="6591134" y="3077219"/>
              <a:ext cx="1645920" cy="24953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67C152-2C9D-9F2E-AE1D-86DDFDB85121}"/>
                </a:ext>
              </a:extLst>
            </p:cNvPr>
            <p:cNvSpPr txBox="1"/>
            <p:nvPr/>
          </p:nvSpPr>
          <p:spPr>
            <a:xfrm>
              <a:off x="6601005" y="3909402"/>
              <a:ext cx="1657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Explanation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Analytics Engine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97798-61BE-E394-5314-2A0AD90EF747}"/>
                </a:ext>
              </a:extLst>
            </p:cNvPr>
            <p:cNvSpPr txBox="1"/>
            <p:nvPr/>
          </p:nvSpPr>
          <p:spPr>
            <a:xfrm>
              <a:off x="9150878" y="3909401"/>
              <a:ext cx="1689450" cy="83099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Counterfactual Region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Index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7A80A58-6600-C44A-932A-C994DB9D898B}"/>
                </a:ext>
              </a:extLst>
            </p:cNvPr>
            <p:cNvSpPr/>
            <p:nvPr/>
          </p:nvSpPr>
          <p:spPr>
            <a:xfrm>
              <a:off x="4068767" y="3077219"/>
              <a:ext cx="1645920" cy="2495362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2C1B732-3711-EFE7-C9A8-0C2174B38451}"/>
                </a:ext>
              </a:extLst>
            </p:cNvPr>
            <p:cNvSpPr txBox="1"/>
            <p:nvPr/>
          </p:nvSpPr>
          <p:spPr>
            <a:xfrm>
              <a:off x="4070831" y="3909402"/>
              <a:ext cx="1617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FACET Explanation Interface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3D11EB-7317-2B8C-C5D4-1413CB24BAF9}"/>
                </a:ext>
              </a:extLst>
            </p:cNvPr>
            <p:cNvSpPr txBox="1"/>
            <p:nvPr/>
          </p:nvSpPr>
          <p:spPr>
            <a:xfrm>
              <a:off x="1728788" y="3077220"/>
              <a:ext cx="1991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Personalized Explanation Query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6E06619F-A464-C0AA-55F8-DC097E3E5CA4}"/>
                </a:ext>
              </a:extLst>
            </p:cNvPr>
            <p:cNvSpPr/>
            <p:nvPr/>
          </p:nvSpPr>
          <p:spPr>
            <a:xfrm>
              <a:off x="1754790" y="3573942"/>
              <a:ext cx="2093937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DF2556-7D94-B217-B8B9-6103DC599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11" r="33156" b="13466"/>
            <a:stretch/>
          </p:blipFill>
          <p:spPr>
            <a:xfrm>
              <a:off x="892904" y="3344423"/>
              <a:ext cx="781960" cy="2029968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2FF337F-B360-C74F-B86A-B1409C43C323}"/>
                </a:ext>
              </a:extLst>
            </p:cNvPr>
            <p:cNvSpPr/>
            <p:nvPr/>
          </p:nvSpPr>
          <p:spPr>
            <a:xfrm>
              <a:off x="5782981" y="3573942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F83ACF8-FBED-5E8D-4CF6-018E94F78EBA}"/>
                </a:ext>
              </a:extLst>
            </p:cNvPr>
            <p:cNvSpPr/>
            <p:nvPr/>
          </p:nvSpPr>
          <p:spPr>
            <a:xfrm>
              <a:off x="8312744" y="3573942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340CA2-3780-D064-A21A-1CBDF7FC18F0}"/>
                </a:ext>
              </a:extLst>
            </p:cNvPr>
            <p:cNvSpPr/>
            <p:nvPr/>
          </p:nvSpPr>
          <p:spPr>
            <a:xfrm flipH="1">
              <a:off x="8302061" y="4837019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3818EF0-9E48-E007-9171-DE20AAC961BB}"/>
                </a:ext>
              </a:extLst>
            </p:cNvPr>
            <p:cNvSpPr/>
            <p:nvPr/>
          </p:nvSpPr>
          <p:spPr>
            <a:xfrm flipH="1">
              <a:off x="5782981" y="4837019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EBD858C-FD07-0369-75AA-35C82381B473}"/>
                </a:ext>
              </a:extLst>
            </p:cNvPr>
            <p:cNvSpPr/>
            <p:nvPr/>
          </p:nvSpPr>
          <p:spPr>
            <a:xfrm flipH="1">
              <a:off x="1765266" y="4837019"/>
              <a:ext cx="2083461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19F1E-C656-A1D2-39DF-E8C224A8112B}"/>
                </a:ext>
              </a:extLst>
            </p:cNvPr>
            <p:cNvSpPr txBox="1"/>
            <p:nvPr/>
          </p:nvSpPr>
          <p:spPr>
            <a:xfrm>
              <a:off x="1881188" y="4605629"/>
              <a:ext cx="1991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Robust Explanation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9EF88D-EAD6-667D-B85F-6833E57E0951}"/>
              </a:ext>
            </a:extLst>
          </p:cNvPr>
          <p:cNvSpPr/>
          <p:nvPr/>
        </p:nvSpPr>
        <p:spPr>
          <a:xfrm>
            <a:off x="2040165" y="1540863"/>
            <a:ext cx="8111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The first </a:t>
            </a:r>
            <a:r>
              <a:rPr lang="en-US" sz="2400" b="1" dirty="0">
                <a:solidFill>
                  <a:srgbClr val="000000"/>
                </a:solidFill>
              </a:rPr>
              <a:t>real time interactive</a:t>
            </a:r>
            <a:r>
              <a:rPr lang="en-US" sz="2400" dirty="0">
                <a:solidFill>
                  <a:srgbClr val="000000"/>
                </a:solidFill>
              </a:rPr>
              <a:t> system for generating </a:t>
            </a:r>
            <a:r>
              <a:rPr lang="en-US" sz="2400" b="1" dirty="0">
                <a:solidFill>
                  <a:srgbClr val="000000"/>
                </a:solidFill>
              </a:rPr>
              <a:t>robust personalized</a:t>
            </a:r>
            <a:r>
              <a:rPr lang="en-US" sz="2400" dirty="0">
                <a:solidFill>
                  <a:srgbClr val="000000"/>
                </a:solidFill>
              </a:rPr>
              <a:t> counterfactual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75666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D0B4384-EB67-DEAC-53A1-A4951C2A630F}"/>
              </a:ext>
            </a:extLst>
          </p:cNvPr>
          <p:cNvSpPr/>
          <p:nvPr/>
        </p:nvSpPr>
        <p:spPr>
          <a:xfrm>
            <a:off x="2748111" y="2946253"/>
            <a:ext cx="2569319" cy="99285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32249-927B-259C-1E37-2B14427D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Interactive Explanations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CBB59-4238-5238-70C6-1019C9527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6BB71C-54BC-1B0E-86B1-3FC8E804BF78}"/>
              </a:ext>
            </a:extLst>
          </p:cNvPr>
          <p:cNvSpPr/>
          <p:nvPr/>
        </p:nvSpPr>
        <p:spPr>
          <a:xfrm rot="16200000">
            <a:off x="3489529" y="4387575"/>
            <a:ext cx="1107616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3332A-8A51-C856-7BE9-BD7C75931A3E}"/>
              </a:ext>
            </a:extLst>
          </p:cNvPr>
          <p:cNvSpPr/>
          <p:nvPr/>
        </p:nvSpPr>
        <p:spPr>
          <a:xfrm>
            <a:off x="3950895" y="4952490"/>
            <a:ext cx="3014332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44F99-2233-06A2-E39B-56A54F30DF8A}"/>
              </a:ext>
            </a:extLst>
          </p:cNvPr>
          <p:cNvSpPr/>
          <p:nvPr/>
        </p:nvSpPr>
        <p:spPr>
          <a:xfrm rot="16200000">
            <a:off x="6409459" y="4581367"/>
            <a:ext cx="914400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A082E-E391-5145-5380-8B20B498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5" y="2840227"/>
            <a:ext cx="1026833" cy="1026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18656-BD5D-25E4-AB6E-AD5C76780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7816" r="11379" b="20215"/>
          <a:stretch/>
        </p:blipFill>
        <p:spPr>
          <a:xfrm>
            <a:off x="2491340" y="2701459"/>
            <a:ext cx="645548" cy="5909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69EA1-31EF-D4EA-089C-188B884DD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6526070" y="2522603"/>
            <a:ext cx="621050" cy="1612245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EFD635A-0B58-30BD-305E-EA4BD814D000}"/>
              </a:ext>
            </a:extLst>
          </p:cNvPr>
          <p:cNvSpPr txBox="1">
            <a:spLocks/>
          </p:cNvSpPr>
          <p:nvPr/>
        </p:nvSpPr>
        <p:spPr>
          <a:xfrm>
            <a:off x="3078165" y="2489292"/>
            <a:ext cx="1930344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FACET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26DC-3A27-562E-E1FC-3328CB84B0F1}"/>
              </a:ext>
            </a:extLst>
          </p:cNvPr>
          <p:cNvSpPr txBox="1"/>
          <p:nvPr/>
        </p:nvSpPr>
        <p:spPr>
          <a:xfrm>
            <a:off x="4084514" y="5126114"/>
            <a:ext cx="2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User Knowledge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192B5BC-2FD0-CA22-6D22-D06875A24D3C}"/>
              </a:ext>
            </a:extLst>
          </p:cNvPr>
          <p:cNvSpPr txBox="1">
            <a:spLocks/>
          </p:cNvSpPr>
          <p:nvPr/>
        </p:nvSpPr>
        <p:spPr>
          <a:xfrm>
            <a:off x="204395" y="2401693"/>
            <a:ext cx="1878165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ML Model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E6D177-A059-88CC-3C75-56EF7EC5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287" y="3174135"/>
            <a:ext cx="500381" cy="588286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BA15F855-444B-BB55-80B1-4CB6008261C7}"/>
              </a:ext>
            </a:extLst>
          </p:cNvPr>
          <p:cNvSpPr txBox="1">
            <a:spLocks/>
          </p:cNvSpPr>
          <p:nvPr/>
        </p:nvSpPr>
        <p:spPr>
          <a:xfrm>
            <a:off x="3280800" y="3198296"/>
            <a:ext cx="2197919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Explanation Database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51690-7233-6FDB-5FBE-380917AE373C}"/>
              </a:ext>
            </a:extLst>
          </p:cNvPr>
          <p:cNvSpPr/>
          <p:nvPr/>
        </p:nvSpPr>
        <p:spPr>
          <a:xfrm>
            <a:off x="5478719" y="3281193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67F7CB8-1E34-52AB-4DB2-585828EC738C}"/>
              </a:ext>
            </a:extLst>
          </p:cNvPr>
          <p:cNvSpPr/>
          <p:nvPr/>
        </p:nvSpPr>
        <p:spPr>
          <a:xfrm>
            <a:off x="1667344" y="3306110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704FB0E-D198-8166-F7F3-C611CC6BB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32816"/>
              </p:ext>
            </p:extLst>
          </p:nvPr>
        </p:nvGraphicFramePr>
        <p:xfrm>
          <a:off x="7326131" y="254967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5BBB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225E9C9-00E0-A454-18E5-D9E8216E2874}"/>
              </a:ext>
            </a:extLst>
          </p:cNvPr>
          <p:cNvSpPr txBox="1">
            <a:spLocks/>
          </p:cNvSpPr>
          <p:nvPr/>
        </p:nvSpPr>
        <p:spPr>
          <a:xfrm>
            <a:off x="7326132" y="3401372"/>
            <a:ext cx="4106040" cy="201181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182880" tIns="91440" rIns="91440" bIns="91440" anchor="ctr"/>
          <a:lstStyle>
            <a:lvl1pPr marL="228606" indent="-228606" algn="l" defTabSz="91442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6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8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8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0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1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2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2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SELECT TOP-EXPLANATIONS(K)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WITH WHAT-IF SPECULATION: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Income &lt; $4,000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WITH UNALTERED FEATURES: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Gender, Rent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ORDER BY DISTANCE(X) WITH WEIGHT W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9B85CDE-5627-67D5-5344-B1F71371F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46990"/>
              </p:ext>
            </p:extLst>
          </p:nvPr>
        </p:nvGraphicFramePr>
        <p:xfrm>
          <a:off x="7326131" y="5496158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5BBB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$500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2EE7C6AD-983A-C95A-370B-74AD98FB4704}"/>
              </a:ext>
            </a:extLst>
          </p:cNvPr>
          <p:cNvGrpSpPr/>
          <p:nvPr/>
        </p:nvGrpSpPr>
        <p:grpSpPr>
          <a:xfrm>
            <a:off x="1765008" y="1099828"/>
            <a:ext cx="4172896" cy="461665"/>
            <a:chOff x="1765008" y="1099828"/>
            <a:chExt cx="4172896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C7FD2-7BA5-BC4E-75F1-1B4759FEA0AB}"/>
                </a:ext>
              </a:extLst>
            </p:cNvPr>
            <p:cNvSpPr txBox="1"/>
            <p:nvPr/>
          </p:nvSpPr>
          <p:spPr>
            <a:xfrm>
              <a:off x="1955800" y="1099828"/>
              <a:ext cx="39821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One-shot minimization task</a:t>
              </a:r>
              <a:endParaRPr lang="en-US" sz="2400" dirty="0"/>
            </a:p>
          </p:txBody>
        </p:sp>
        <p:pic>
          <p:nvPicPr>
            <p:cNvPr id="32" name="Picture 31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5C316084-1F17-43B7-67E1-F7DE42B1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008" y="1184584"/>
              <a:ext cx="292152" cy="29215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82BB43-5888-2399-AD0C-60885EF8C59F}"/>
              </a:ext>
            </a:extLst>
          </p:cNvPr>
          <p:cNvGrpSpPr/>
          <p:nvPr/>
        </p:nvGrpSpPr>
        <p:grpSpPr>
          <a:xfrm>
            <a:off x="6246700" y="1099828"/>
            <a:ext cx="4424903" cy="461665"/>
            <a:chOff x="6246700" y="1099828"/>
            <a:chExt cx="4424903" cy="461665"/>
          </a:xfrm>
        </p:grpSpPr>
        <p:pic>
          <p:nvPicPr>
            <p:cNvPr id="34" name="Picture 3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C1B3F285-8DBB-4907-6CAE-F5A990D8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6700" y="1184356"/>
              <a:ext cx="292608" cy="2926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7269DB-C7E9-21B4-1778-F4B8237CFB99}"/>
                </a:ext>
              </a:extLst>
            </p:cNvPr>
            <p:cNvSpPr txBox="1"/>
            <p:nvPr/>
          </p:nvSpPr>
          <p:spPr>
            <a:xfrm>
              <a:off x="6539307" y="1099828"/>
              <a:ext cx="41322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Human-centric interaction</a:t>
              </a:r>
              <a:endParaRPr lang="en-US" sz="24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DA49302-9555-E63F-B75F-53A2490B3E2B}"/>
              </a:ext>
            </a:extLst>
          </p:cNvPr>
          <p:cNvSpPr txBox="1"/>
          <p:nvPr/>
        </p:nvSpPr>
        <p:spPr>
          <a:xfrm>
            <a:off x="2782619" y="175884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Explanation as a database analytics task</a:t>
            </a:r>
            <a:endParaRPr lang="en-US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733C5F-AEBC-9881-58B6-604D764F9507}"/>
              </a:ext>
            </a:extLst>
          </p:cNvPr>
          <p:cNvCxnSpPr/>
          <p:nvPr/>
        </p:nvCxnSpPr>
        <p:spPr>
          <a:xfrm flipV="1">
            <a:off x="2222500" y="3762421"/>
            <a:ext cx="914388" cy="682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7D0F093-CCC6-B3CA-759B-D598CC3F6F3C}"/>
              </a:ext>
            </a:extLst>
          </p:cNvPr>
          <p:cNvSpPr txBox="1"/>
          <p:nvPr/>
        </p:nvSpPr>
        <p:spPr>
          <a:xfrm>
            <a:off x="667479" y="4479783"/>
            <a:ext cx="2830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812D"/>
                </a:solidFill>
              </a:rPr>
              <a:t>Diverse + plausible set of explanation candidates</a:t>
            </a:r>
            <a:endParaRPr lang="en-US" dirty="0">
              <a:solidFill>
                <a:srgbClr val="FF81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7" grpId="0" animBg="1"/>
      <p:bldP spid="8" grpId="0" animBg="1"/>
      <p:bldP spid="16" grpId="0"/>
      <p:bldP spid="17" grpId="0"/>
      <p:bldP spid="18" grpId="0"/>
      <p:bldP spid="21" grpId="0"/>
      <p:bldP spid="23" grpId="0" animBg="1"/>
      <p:bldP spid="25" grpId="0" animBg="1"/>
      <p:bldP spid="27" grpId="0" animBg="1"/>
      <p:bldP spid="39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1BD3-D4C5-0E2D-235E-B418DD49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Interactive Explanations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7E469-D336-068F-AEA1-D0A3DF72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4A91E3B-DBF5-6AD5-D217-1DE263B8419B}"/>
              </a:ext>
            </a:extLst>
          </p:cNvPr>
          <p:cNvSpPr txBox="1">
            <a:spLocks/>
          </p:cNvSpPr>
          <p:nvPr/>
        </p:nvSpPr>
        <p:spPr>
          <a:xfrm>
            <a:off x="340176" y="1573230"/>
            <a:ext cx="6951472" cy="239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Find me an explanation that…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Doesn’t require changing my rent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Prioritizes changing savings over income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Has a savings between $4,000 and $6,000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And a debt between $500 and $700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6B51B-F3BC-4200-2D01-0E058089FCD3}"/>
              </a:ext>
            </a:extLst>
          </p:cNvPr>
          <p:cNvSpPr/>
          <p:nvPr/>
        </p:nvSpPr>
        <p:spPr>
          <a:xfrm>
            <a:off x="6975372" y="1762972"/>
            <a:ext cx="2569319" cy="99285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0E9361D-6FC0-1B90-B22A-7C4608E3849F}"/>
              </a:ext>
            </a:extLst>
          </p:cNvPr>
          <p:cNvSpPr/>
          <p:nvPr/>
        </p:nvSpPr>
        <p:spPr>
          <a:xfrm rot="16200000">
            <a:off x="7716790" y="3204294"/>
            <a:ext cx="1107616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CDF38-2A4A-5A1E-C3C4-4EED24FC1201}"/>
              </a:ext>
            </a:extLst>
          </p:cNvPr>
          <p:cNvSpPr/>
          <p:nvPr/>
        </p:nvSpPr>
        <p:spPr>
          <a:xfrm>
            <a:off x="8178156" y="3769209"/>
            <a:ext cx="3014332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4B23C0-7A5B-2D1E-5D01-F9D6A4B5ECF9}"/>
              </a:ext>
            </a:extLst>
          </p:cNvPr>
          <p:cNvSpPr/>
          <p:nvPr/>
        </p:nvSpPr>
        <p:spPr>
          <a:xfrm rot="16200000">
            <a:off x="10636720" y="3398086"/>
            <a:ext cx="914400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5FE249-7691-0BC3-8A96-A22E52848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7816" r="11379" b="20215"/>
          <a:stretch/>
        </p:blipFill>
        <p:spPr>
          <a:xfrm>
            <a:off x="6718601" y="1518178"/>
            <a:ext cx="645548" cy="5909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E97F58-95B2-5F2D-765D-C9DCF7D20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1" r="33156" b="13466"/>
          <a:stretch/>
        </p:blipFill>
        <p:spPr>
          <a:xfrm>
            <a:off x="10753331" y="1339322"/>
            <a:ext cx="621050" cy="1612245"/>
          </a:xfrm>
          <a:prstGeom prst="rect">
            <a:avLst/>
          </a:prstGeom>
        </p:spPr>
      </p:pic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72EE9AE6-FEE0-E7B7-2606-958ED8CE4EFA}"/>
              </a:ext>
            </a:extLst>
          </p:cNvPr>
          <p:cNvSpPr txBox="1">
            <a:spLocks/>
          </p:cNvSpPr>
          <p:nvPr/>
        </p:nvSpPr>
        <p:spPr>
          <a:xfrm>
            <a:off x="7305426" y="1306011"/>
            <a:ext cx="1930344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FACET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FD06D6-65FB-7E1A-2D6E-22FC02453F16}"/>
              </a:ext>
            </a:extLst>
          </p:cNvPr>
          <p:cNvSpPr txBox="1"/>
          <p:nvPr/>
        </p:nvSpPr>
        <p:spPr>
          <a:xfrm>
            <a:off x="8364191" y="3941248"/>
            <a:ext cx="2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User Knowledge</a:t>
            </a:r>
          </a:p>
        </p:txBody>
      </p:sp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07DB38-1E0E-88E9-1347-09800596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48" y="1990854"/>
            <a:ext cx="500381" cy="588286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748230BE-480E-3A58-64D9-8B9AAB6CC95A}"/>
              </a:ext>
            </a:extLst>
          </p:cNvPr>
          <p:cNvSpPr txBox="1">
            <a:spLocks/>
          </p:cNvSpPr>
          <p:nvPr/>
        </p:nvSpPr>
        <p:spPr>
          <a:xfrm>
            <a:off x="7508061" y="2015015"/>
            <a:ext cx="2197919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Explanation Database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5E4AFC-222A-EB9C-8274-18D25B5370F2}"/>
              </a:ext>
            </a:extLst>
          </p:cNvPr>
          <p:cNvSpPr/>
          <p:nvPr/>
        </p:nvSpPr>
        <p:spPr>
          <a:xfrm>
            <a:off x="9705980" y="2097912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213BF66-78B6-D869-8C22-7D991404C3AA}"/>
              </a:ext>
            </a:extLst>
          </p:cNvPr>
          <p:cNvSpPr/>
          <p:nvPr/>
        </p:nvSpPr>
        <p:spPr>
          <a:xfrm>
            <a:off x="9370278" y="2862535"/>
            <a:ext cx="700504" cy="700504"/>
          </a:xfrm>
          <a:prstGeom prst="arc">
            <a:avLst>
              <a:gd name="adj1" fmla="val 16200000"/>
              <a:gd name="adj2" fmla="val 12761092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1569-2E2A-A76D-1A1F-95A65058FC9F}"/>
              </a:ext>
            </a:extLst>
          </p:cNvPr>
          <p:cNvSpPr txBox="1"/>
          <p:nvPr/>
        </p:nvSpPr>
        <p:spPr>
          <a:xfrm>
            <a:off x="340176" y="4494764"/>
            <a:ext cx="6761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Iterative querying supports users to quickly </a:t>
            </a:r>
            <a:r>
              <a:rPr lang="en-US" sz="2400" b="1" dirty="0"/>
              <a:t>explore and compare</a:t>
            </a:r>
            <a:r>
              <a:rPr lang="en-US" sz="2400" dirty="0"/>
              <a:t> possible explanations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19F6CB-DB85-C274-E031-00563072EF4B}"/>
              </a:ext>
            </a:extLst>
          </p:cNvPr>
          <p:cNvGrpSpPr/>
          <p:nvPr/>
        </p:nvGrpSpPr>
        <p:grpSpPr>
          <a:xfrm>
            <a:off x="8078582" y="4929771"/>
            <a:ext cx="2336138" cy="1323427"/>
            <a:chOff x="8078582" y="4929771"/>
            <a:chExt cx="2336138" cy="1323427"/>
          </a:xfrm>
        </p:grpSpPr>
        <p:pic>
          <p:nvPicPr>
            <p:cNvPr id="5" name="Picture 4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B6D37E3D-2940-353A-6CA6-E1F94A33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8582" y="5014299"/>
              <a:ext cx="320040" cy="3200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7926C-8A32-A0A4-585C-1EA412EDF3D4}"/>
                </a:ext>
              </a:extLst>
            </p:cNvPr>
            <p:cNvSpPr txBox="1"/>
            <p:nvPr/>
          </p:nvSpPr>
          <p:spPr>
            <a:xfrm>
              <a:off x="8371189" y="492977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C48FFD-2654-7811-3253-E15D66B5F1BE}"/>
                </a:ext>
              </a:extLst>
            </p:cNvPr>
            <p:cNvSpPr/>
            <p:nvPr/>
          </p:nvSpPr>
          <p:spPr>
            <a:xfrm>
              <a:off x="8080676" y="5418867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2289C2-A292-294C-F403-8848AE2AB82E}"/>
                </a:ext>
              </a:extLst>
            </p:cNvPr>
            <p:cNvSpPr txBox="1"/>
            <p:nvPr/>
          </p:nvSpPr>
          <p:spPr>
            <a:xfrm>
              <a:off x="8371189" y="5358534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321189-8C01-511D-E897-A93F09AC00E5}"/>
                </a:ext>
              </a:extLst>
            </p:cNvPr>
            <p:cNvSpPr txBox="1"/>
            <p:nvPr/>
          </p:nvSpPr>
          <p:spPr>
            <a:xfrm>
              <a:off x="8371189" y="5791533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2C2107-E7E9-968B-9101-D60562A73D9B}"/>
                </a:ext>
              </a:extLst>
            </p:cNvPr>
            <p:cNvSpPr/>
            <p:nvPr/>
          </p:nvSpPr>
          <p:spPr>
            <a:xfrm>
              <a:off x="8078582" y="5862346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3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0" grpId="0"/>
      <p:bldP spid="41" grpId="0"/>
      <p:bldP spid="43" grpId="0"/>
      <p:bldP spid="44" grpId="0" animBg="1"/>
      <p:bldP spid="45" grpId="0" animBg="1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2E3EA7-7008-B6B0-6D19-3BD960240A12}"/>
              </a:ext>
            </a:extLst>
          </p:cNvPr>
          <p:cNvGrpSpPr/>
          <p:nvPr/>
        </p:nvGrpSpPr>
        <p:grpSpPr>
          <a:xfrm>
            <a:off x="1698494" y="1695941"/>
            <a:ext cx="3047885" cy="3064182"/>
            <a:chOff x="1698494" y="1695941"/>
            <a:chExt cx="3047885" cy="30641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9F1960-666A-0753-E06D-57471C0EBDBC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51D99C-5470-5694-670C-95902EEE435F}"/>
                </a:ext>
              </a:extLst>
            </p:cNvPr>
            <p:cNvSpPr/>
            <p:nvPr/>
          </p:nvSpPr>
          <p:spPr>
            <a:xfrm>
              <a:off x="1698494" y="272615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7F463D-5F50-34B5-4AA8-DCE1CD158110}"/>
                </a:ext>
              </a:extLst>
            </p:cNvPr>
            <p:cNvSpPr/>
            <p:nvPr/>
          </p:nvSpPr>
          <p:spPr>
            <a:xfrm>
              <a:off x="1706854" y="272615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5C9E25-17F7-AA31-92F0-32F03AFA07ED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30" y="3004287"/>
            <a:ext cx="557163" cy="342395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4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5247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11974"/>
              </p:ext>
            </p:extLst>
          </p:nvPr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B6626B-0CAD-5F90-E19D-5E8C1A29C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446" y="1676853"/>
            <a:ext cx="3987962" cy="2452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B20-D060-2AF6-ED34-4BB9AF2E4F38}"/>
                  </a:ext>
                </a:extLst>
              </p:cNvPr>
              <p:cNvSpPr txBox="1"/>
              <p:nvPr/>
            </p:nvSpPr>
            <p:spPr>
              <a:xfrm>
                <a:off x="3558150" y="3347858"/>
                <a:ext cx="501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B20-D060-2AF6-ED34-4BB9AF2E4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50" y="3347858"/>
                <a:ext cx="5010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7C4CA8-A267-DFC7-C549-F558D8AA6596}"/>
              </a:ext>
            </a:extLst>
          </p:cNvPr>
          <p:cNvCxnSpPr>
            <a:cxnSpLocks/>
          </p:cNvCxnSpPr>
          <p:nvPr/>
        </p:nvCxnSpPr>
        <p:spPr>
          <a:xfrm>
            <a:off x="3233858" y="3398431"/>
            <a:ext cx="31652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DF96486-A3AE-5BFA-0187-566FFD7CEA56}"/>
              </a:ext>
            </a:extLst>
          </p:cNvPr>
          <p:cNvSpPr/>
          <p:nvPr/>
        </p:nvSpPr>
        <p:spPr>
          <a:xfrm>
            <a:off x="3558150" y="3325247"/>
            <a:ext cx="146369" cy="1463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28A642-D664-606B-516A-79E59F496BF1}"/>
              </a:ext>
            </a:extLst>
          </p:cNvPr>
          <p:cNvCxnSpPr>
            <a:cxnSpLocks/>
          </p:cNvCxnSpPr>
          <p:nvPr/>
        </p:nvCxnSpPr>
        <p:spPr>
          <a:xfrm flipH="1">
            <a:off x="2764932" y="3398431"/>
            <a:ext cx="31652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80ADA549-3921-3600-7D2F-63982CDD9EBD}"/>
              </a:ext>
            </a:extLst>
          </p:cNvPr>
          <p:cNvSpPr/>
          <p:nvPr/>
        </p:nvSpPr>
        <p:spPr>
          <a:xfrm>
            <a:off x="2618563" y="3325247"/>
            <a:ext cx="146369" cy="1463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8BCED9-F14C-15C2-9875-365AC52A7636}"/>
                  </a:ext>
                </a:extLst>
              </p:cNvPr>
              <p:cNvSpPr txBox="1"/>
              <p:nvPr/>
            </p:nvSpPr>
            <p:spPr>
              <a:xfrm>
                <a:off x="2203167" y="3347858"/>
                <a:ext cx="501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8BCED9-F14C-15C2-9875-365AC52A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167" y="3347858"/>
                <a:ext cx="501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4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  <p:bldP spid="13" grpId="0"/>
      <p:bldP spid="14" grpId="0"/>
      <p:bldP spid="43" grpId="0"/>
      <p:bldP spid="44" grpId="0"/>
      <p:bldP spid="66" grpId="0" animBg="1"/>
      <p:bldP spid="68" grpId="0" animBg="1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6BE48BE-628E-A848-F635-2971698AD8B6}"/>
                  </a:ext>
                </a:extLst>
              </p:cNvPr>
              <p:cNvSpPr/>
              <p:nvPr/>
            </p:nvSpPr>
            <p:spPr>
              <a:xfrm>
                <a:off x="5469177" y="5255012"/>
                <a:ext cx="6279213" cy="461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6BE48BE-628E-A848-F635-2971698AD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7" y="5255012"/>
                <a:ext cx="6279213" cy="461921"/>
              </a:xfrm>
              <a:prstGeom prst="rect">
                <a:avLst/>
              </a:prstGeom>
              <a:blipFill>
                <a:blip r:embed="rId10"/>
                <a:stretch>
                  <a:fillRect l="-19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Brace 66">
            <a:extLst>
              <a:ext uri="{FF2B5EF4-FFF2-40B4-BE49-F238E27FC236}">
                <a16:creationId xmlns:a16="http://schemas.microsoft.com/office/drawing/2014/main" id="{9332B4E6-E2FC-BFEB-C172-8B5E670C4134}"/>
              </a:ext>
            </a:extLst>
          </p:cNvPr>
          <p:cNvSpPr/>
          <p:nvPr/>
        </p:nvSpPr>
        <p:spPr>
          <a:xfrm rot="5400000">
            <a:off x="8455480" y="4537649"/>
            <a:ext cx="276218" cy="2691941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5B083E-6DEF-4C9F-A057-CEE71396FF6A}"/>
              </a:ext>
            </a:extLst>
          </p:cNvPr>
          <p:cNvSpPr txBox="1"/>
          <p:nvPr/>
        </p:nvSpPr>
        <p:spPr>
          <a:xfrm>
            <a:off x="7674730" y="597092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neighborhood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A62D407-7DBD-58BA-E666-386E1278DD8A}"/>
              </a:ext>
            </a:extLst>
          </p:cNvPr>
          <p:cNvSpPr/>
          <p:nvPr/>
        </p:nvSpPr>
        <p:spPr>
          <a:xfrm rot="5400000">
            <a:off x="6565578" y="5414268"/>
            <a:ext cx="276218" cy="938702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EE77A9-344E-35C7-F01E-BF209AD1F81E}"/>
              </a:ext>
            </a:extLst>
          </p:cNvPr>
          <p:cNvSpPr txBox="1"/>
          <p:nvPr/>
        </p:nvSpPr>
        <p:spPr>
          <a:xfrm>
            <a:off x="6070756" y="5976347"/>
            <a:ext cx="12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All points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8D5A0951-752B-5E32-4706-B0D85E68BF32}"/>
              </a:ext>
            </a:extLst>
          </p:cNvPr>
          <p:cNvSpPr/>
          <p:nvPr/>
        </p:nvSpPr>
        <p:spPr>
          <a:xfrm rot="5400000">
            <a:off x="10720476" y="5148527"/>
            <a:ext cx="276218" cy="1487155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0A633D-B278-A438-0465-1BC348F42119}"/>
              </a:ext>
            </a:extLst>
          </p:cNvPr>
          <p:cNvSpPr txBox="1"/>
          <p:nvPr/>
        </p:nvSpPr>
        <p:spPr>
          <a:xfrm>
            <a:off x="9925762" y="600858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counterfactual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8F0FD0-7878-2AFC-D72C-9747C59A99D0}"/>
              </a:ext>
            </a:extLst>
          </p:cNvPr>
          <p:cNvCxnSpPr>
            <a:cxnSpLocks/>
          </p:cNvCxnSpPr>
          <p:nvPr/>
        </p:nvCxnSpPr>
        <p:spPr>
          <a:xfrm flipH="1">
            <a:off x="9908225" y="5044979"/>
            <a:ext cx="228973" cy="25641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F874D-3B7C-9496-0634-AD0B98303291}"/>
              </a:ext>
            </a:extLst>
          </p:cNvPr>
          <p:cNvSpPr txBox="1"/>
          <p:nvPr/>
        </p:nvSpPr>
        <p:spPr>
          <a:xfrm>
            <a:off x="10051304" y="47581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relaxation factor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0395676-08F0-E649-BC30-FE7554B5B21A}"/>
              </a:ext>
            </a:extLst>
          </p:cNvPr>
          <p:cNvCxnSpPr>
            <a:cxnSpLocks/>
          </p:cNvCxnSpPr>
          <p:nvPr/>
        </p:nvCxnSpPr>
        <p:spPr>
          <a:xfrm>
            <a:off x="8225214" y="5057105"/>
            <a:ext cx="242785" cy="24851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4B6E9EE-2E27-376F-74B7-06C30CACAFD6}"/>
              </a:ext>
            </a:extLst>
          </p:cNvPr>
          <p:cNvSpPr txBox="1"/>
          <p:nvPr/>
        </p:nvSpPr>
        <p:spPr>
          <a:xfrm>
            <a:off x="6641909" y="478883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distance </a:t>
            </a:r>
            <a:r>
              <a:rPr lang="en-US" dirty="0" err="1">
                <a:solidFill>
                  <a:srgbClr val="FF6600"/>
                </a:solidFill>
              </a:rPr>
              <a:t>fn</a:t>
            </a:r>
            <a:endParaRPr lang="en-US" dirty="0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3FC4501-8101-28B3-9B33-507E91912048}"/>
                  </a:ext>
                </a:extLst>
              </p:cNvPr>
              <p:cNvSpPr txBox="1"/>
              <p:nvPr/>
            </p:nvSpPr>
            <p:spPr>
              <a:xfrm>
                <a:off x="7692716" y="354632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3FC4501-8101-28B3-9B33-507E9191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16" y="3546321"/>
                <a:ext cx="208878" cy="369332"/>
              </a:xfrm>
              <a:prstGeom prst="rect">
                <a:avLst/>
              </a:prstGeom>
              <a:blipFill>
                <a:blip r:embed="rId11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9E8C881E-4B3E-A67E-8AEA-7A6C020FB5C2}"/>
              </a:ext>
            </a:extLst>
          </p:cNvPr>
          <p:cNvSpPr/>
          <p:nvPr/>
        </p:nvSpPr>
        <p:spPr>
          <a:xfrm>
            <a:off x="7915607" y="377896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CCD9F0B-B8E0-976E-71FB-00FD03C19687}"/>
              </a:ext>
            </a:extLst>
          </p:cNvPr>
          <p:cNvCxnSpPr>
            <a:cxnSpLocks/>
          </p:cNvCxnSpPr>
          <p:nvPr/>
        </p:nvCxnSpPr>
        <p:spPr>
          <a:xfrm flipH="1">
            <a:off x="8010629" y="3629085"/>
            <a:ext cx="290512" cy="1619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2A56B3-E45F-752C-F743-A7B65D981C90}"/>
                  </a:ext>
                </a:extLst>
              </p:cNvPr>
              <p:cNvSpPr txBox="1"/>
              <p:nvPr/>
            </p:nvSpPr>
            <p:spPr>
              <a:xfrm>
                <a:off x="7844931" y="294544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2A56B3-E45F-752C-F743-A7B65D98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31" y="2945441"/>
                <a:ext cx="208878" cy="369332"/>
              </a:xfrm>
              <a:prstGeom prst="rect">
                <a:avLst/>
              </a:prstGeom>
              <a:blipFill>
                <a:blip r:embed="rId12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F4C36B02-4265-5E88-A843-DA5A8E4620EF}"/>
              </a:ext>
            </a:extLst>
          </p:cNvPr>
          <p:cNvSpPr/>
          <p:nvPr/>
        </p:nvSpPr>
        <p:spPr>
          <a:xfrm>
            <a:off x="7820664" y="319038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F567BA-3DD9-F508-6AB0-B32FB589F490}"/>
              </a:ext>
            </a:extLst>
          </p:cNvPr>
          <p:cNvCxnSpPr>
            <a:cxnSpLocks/>
          </p:cNvCxnSpPr>
          <p:nvPr/>
        </p:nvCxnSpPr>
        <p:spPr>
          <a:xfrm flipH="1" flipV="1">
            <a:off x="7923507" y="3275675"/>
            <a:ext cx="372819" cy="280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1BA66C-B89C-A8D9-CE8E-8D9AF5AD9306}"/>
              </a:ext>
            </a:extLst>
          </p:cNvPr>
          <p:cNvCxnSpPr>
            <a:cxnSpLocks/>
          </p:cNvCxnSpPr>
          <p:nvPr/>
        </p:nvCxnSpPr>
        <p:spPr>
          <a:xfrm flipV="1">
            <a:off x="8386768" y="3398103"/>
            <a:ext cx="135829" cy="1424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DAA07E-DDE1-B78E-CABE-F530A42A8CD2}"/>
                  </a:ext>
                </a:extLst>
              </p:cNvPr>
              <p:cNvSpPr txBox="1"/>
              <p:nvPr/>
            </p:nvSpPr>
            <p:spPr>
              <a:xfrm>
                <a:off x="8476818" y="299540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DAA07E-DDE1-B78E-CABE-F530A42A8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818" y="2995401"/>
                <a:ext cx="208878" cy="369332"/>
              </a:xfrm>
              <a:prstGeom prst="rect">
                <a:avLst/>
              </a:prstGeom>
              <a:blipFill>
                <a:blip r:embed="rId13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13325F41-413E-0BCB-16AC-DC4E7523D5E6}"/>
              </a:ext>
            </a:extLst>
          </p:cNvPr>
          <p:cNvSpPr/>
          <p:nvPr/>
        </p:nvSpPr>
        <p:spPr>
          <a:xfrm>
            <a:off x="8512690" y="3299187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CCA0F3F-6031-F5BC-647B-E43D7BA139A2}"/>
              </a:ext>
            </a:extLst>
          </p:cNvPr>
          <p:cNvCxnSpPr>
            <a:cxnSpLocks/>
          </p:cNvCxnSpPr>
          <p:nvPr/>
        </p:nvCxnSpPr>
        <p:spPr>
          <a:xfrm>
            <a:off x="8366182" y="3661038"/>
            <a:ext cx="210340" cy="34042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DE859C6-071E-6C8C-0A2D-B3D60588995E}"/>
                  </a:ext>
                </a:extLst>
              </p:cNvPr>
              <p:cNvSpPr txBox="1"/>
              <p:nvPr/>
            </p:nvSpPr>
            <p:spPr>
              <a:xfrm>
                <a:off x="8535995" y="3738115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DE859C6-071E-6C8C-0A2D-B3D605889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95" y="3738115"/>
                <a:ext cx="208878" cy="369332"/>
              </a:xfrm>
              <a:prstGeom prst="rect">
                <a:avLst/>
              </a:prstGeom>
              <a:blipFill>
                <a:blip r:embed="rId14"/>
                <a:stretch>
                  <a:fillRect r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D016AEF9-70C9-8718-1761-B7F00A8530FB}"/>
              </a:ext>
            </a:extLst>
          </p:cNvPr>
          <p:cNvSpPr/>
          <p:nvPr/>
        </p:nvSpPr>
        <p:spPr>
          <a:xfrm>
            <a:off x="8544123" y="401060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1E8134-C852-8343-2F49-E48B0DA31B3E}"/>
                  </a:ext>
                </a:extLst>
              </p:cNvPr>
              <p:cNvSpPr txBox="1"/>
              <p:nvPr/>
            </p:nvSpPr>
            <p:spPr>
              <a:xfrm>
                <a:off x="8203961" y="3659243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1E8134-C852-8343-2F49-E48B0DA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961" y="3659243"/>
                <a:ext cx="208878" cy="369332"/>
              </a:xfrm>
              <a:prstGeom prst="rect">
                <a:avLst/>
              </a:prstGeom>
              <a:blipFill>
                <a:blip r:embed="rId15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/>
      <p:bldP spid="54" grpId="0" animBg="1"/>
      <p:bldP spid="55" grpId="0"/>
      <p:bldP spid="56" grpId="0"/>
      <p:bldP spid="62" grpId="0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4" grpId="0"/>
      <p:bldP spid="76" grpId="0"/>
      <p:bldP spid="77" grpId="0"/>
      <p:bldP spid="78" grpId="0" animBg="1"/>
      <p:bldP spid="80" grpId="0"/>
      <p:bldP spid="81" grpId="0" animBg="1"/>
      <p:bldP spid="84" grpId="0"/>
      <p:bldP spid="85" grpId="0" animBg="1"/>
      <p:bldP spid="87" grpId="0"/>
      <p:bldP spid="88" grpId="0" animBg="1"/>
      <p:bldP spid="89" grpId="0"/>
      <p:bldP spid="59" grpId="0" animBg="1"/>
      <p:bldP spid="103" grpId="0"/>
      <p:bldP spid="1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C7C64B-DF49-4B53-83CA-C37848573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06831"/>
              </p:ext>
            </p:extLst>
          </p:nvPr>
        </p:nvGraphicFramePr>
        <p:xfrm>
          <a:off x="6115697" y="5089780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/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548D12-69CF-E978-049F-5DA03DBC1647}"/>
                  </a:ext>
                </a:extLst>
              </p:cNvPr>
              <p:cNvSpPr txBox="1"/>
              <p:nvPr/>
            </p:nvSpPr>
            <p:spPr>
              <a:xfrm>
                <a:off x="10374398" y="6077750"/>
                <a:ext cx="10800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±$1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548D12-69CF-E978-049F-5DA03DBC1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398" y="6077750"/>
                <a:ext cx="1080003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3B3F6-C04F-1BAB-3E50-432EBB7F8FE4}"/>
              </a:ext>
            </a:extLst>
          </p:cNvPr>
          <p:cNvSpPr/>
          <p:nvPr/>
        </p:nvSpPr>
        <p:spPr>
          <a:xfrm>
            <a:off x="10520381" y="6070088"/>
            <a:ext cx="763929" cy="384657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/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322920-6F29-62C0-205B-4325C6DC65B9}"/>
              </a:ext>
            </a:extLst>
          </p:cNvPr>
          <p:cNvCxnSpPr/>
          <p:nvPr/>
        </p:nvCxnSpPr>
        <p:spPr>
          <a:xfrm>
            <a:off x="10914399" y="5670671"/>
            <a:ext cx="0" cy="368541"/>
          </a:xfrm>
          <a:prstGeom prst="straightConnector1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24D15AC-A40D-A025-70E5-6CC5BE1AF7CE}"/>
              </a:ext>
            </a:extLst>
          </p:cNvPr>
          <p:cNvSpPr/>
          <p:nvPr/>
        </p:nvSpPr>
        <p:spPr>
          <a:xfrm>
            <a:off x="7874285" y="3108778"/>
            <a:ext cx="963300" cy="9361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1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 animBg="1"/>
      <p:bldP spid="22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C7C64B-DF49-4B53-83CA-C378485732D1}"/>
              </a:ext>
            </a:extLst>
          </p:cNvPr>
          <p:cNvGraphicFramePr>
            <a:graphicFrameLocks noGrp="1"/>
          </p:cNvGraphicFramePr>
          <p:nvPr/>
        </p:nvGraphicFramePr>
        <p:xfrm>
          <a:off x="6115697" y="5089780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/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/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8DB4B9-0853-FE27-541F-3828DE371A98}"/>
                  </a:ext>
                </a:extLst>
              </p:cNvPr>
              <p:cNvSpPr txBox="1"/>
              <p:nvPr/>
            </p:nvSpPr>
            <p:spPr>
              <a:xfrm>
                <a:off x="6127934" y="5891339"/>
                <a:ext cx="975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8DB4B9-0853-FE27-541F-3828DE37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34" y="5891339"/>
                <a:ext cx="975349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CE33D-C922-9FBD-FBC3-2193E143190E}"/>
                  </a:ext>
                </a:extLst>
              </p:cNvPr>
              <p:cNvSpPr txBox="1"/>
              <p:nvPr/>
            </p:nvSpPr>
            <p:spPr>
              <a:xfrm>
                <a:off x="9284883" y="5893303"/>
                <a:ext cx="97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CE33D-C922-9FBD-FBC3-2193E143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883" y="5893303"/>
                <a:ext cx="975348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1606DE0-14BA-C080-6084-2404C4ED1732}"/>
              </a:ext>
            </a:extLst>
          </p:cNvPr>
          <p:cNvSpPr/>
          <p:nvPr/>
        </p:nvSpPr>
        <p:spPr>
          <a:xfrm>
            <a:off x="6134747" y="5883677"/>
            <a:ext cx="4132296" cy="384657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6C9F3B9-F681-6C0F-5C37-B190F397754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10267044" y="5653832"/>
            <a:ext cx="647355" cy="422174"/>
          </a:xfrm>
          <a:prstGeom prst="bentConnector3">
            <a:avLst>
              <a:gd name="adj1" fmla="val 1724"/>
            </a:avLst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4002E-7B6C-D3F0-3C42-5CFD06E3C58B}"/>
                  </a:ext>
                </a:extLst>
              </p:cNvPr>
              <p:cNvSpPr txBox="1"/>
              <p:nvPr/>
            </p:nvSpPr>
            <p:spPr>
              <a:xfrm>
                <a:off x="8342186" y="5891339"/>
                <a:ext cx="978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4002E-7B6C-D3F0-3C42-5CFD06E3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86" y="5891339"/>
                <a:ext cx="978754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473647-2F4B-DDCA-0F4B-EEAE4388D856}"/>
                  </a:ext>
                </a:extLst>
              </p:cNvPr>
              <p:cNvSpPr txBox="1"/>
              <p:nvPr/>
            </p:nvSpPr>
            <p:spPr>
              <a:xfrm>
                <a:off x="7110096" y="5899002"/>
                <a:ext cx="11858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473647-2F4B-DDCA-0F4B-EEAE4388D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096" y="5899002"/>
                <a:ext cx="1185888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4310ACD-DE60-DDA3-6474-0DB7E22C9F60}"/>
              </a:ext>
            </a:extLst>
          </p:cNvPr>
          <p:cNvSpPr/>
          <p:nvPr/>
        </p:nvSpPr>
        <p:spPr>
          <a:xfrm>
            <a:off x="7874285" y="3108778"/>
            <a:ext cx="963300" cy="9361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0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1103-FF97-F77F-4B15-E7C9FFEF5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1F09-DD47-D9D2-1538-77B77CD13264}"/>
              </a:ext>
            </a:extLst>
          </p:cNvPr>
          <p:cNvSpPr txBox="1"/>
          <p:nvPr/>
        </p:nvSpPr>
        <p:spPr>
          <a:xfrm>
            <a:off x="980299" y="2730927"/>
            <a:ext cx="102314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application would be </a:t>
            </a:r>
            <a:r>
              <a:rPr lang="en-US" sz="2800" dirty="0">
                <a:solidFill>
                  <a:schemeClr val="accent5"/>
                </a:solidFill>
              </a:rPr>
              <a:t>accepted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than </a:t>
            </a:r>
            <a:r>
              <a:rPr lang="en-US" sz="2800" dirty="0">
                <a:solidFill>
                  <a:schemeClr val="tx2"/>
                </a:solidFill>
              </a:rPr>
              <a:t>rejected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income was between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5BBB"/>
                </a:solidFill>
              </a:rPr>
              <a:t>$3,425 and $3,575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savings was between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5BBB"/>
                </a:solidFill>
              </a:rPr>
              <a:t>$7,425 and $7,575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A88E5A-94CB-37B5-7E90-42E79A062F3D}"/>
              </a:ext>
            </a:extLst>
          </p:cNvPr>
          <p:cNvSpPr txBox="1">
            <a:spLocks/>
          </p:cNvSpPr>
          <p:nvPr/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 2: Counterfactual Regions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1FCB33-A530-8DBF-D077-6EDC18BE1009}"/>
              </a:ext>
            </a:extLst>
          </p:cNvPr>
          <p:cNvGrpSpPr/>
          <p:nvPr/>
        </p:nvGrpSpPr>
        <p:grpSpPr>
          <a:xfrm>
            <a:off x="8319526" y="4595060"/>
            <a:ext cx="2336138" cy="1323427"/>
            <a:chOff x="2554807" y="5445038"/>
            <a:chExt cx="2336138" cy="1323427"/>
          </a:xfrm>
        </p:grpSpPr>
        <p:pic>
          <p:nvPicPr>
            <p:cNvPr id="13" name="Picture 12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062DE3D5-157F-5410-5B3F-7D6B8395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901" y="5934134"/>
              <a:ext cx="320040" cy="320040"/>
            </a:xfrm>
            <a:prstGeom prst="rect">
              <a:avLst/>
            </a:prstGeom>
          </p:spPr>
        </p:pic>
        <p:pic>
          <p:nvPicPr>
            <p:cNvPr id="14" name="Picture 1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4769EC74-0F6D-8FEC-DD3C-7945AD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807" y="5529566"/>
              <a:ext cx="320040" cy="3200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E0A266-5327-C043-A4B9-DF5B6CC58283}"/>
                </a:ext>
              </a:extLst>
            </p:cNvPr>
            <p:cNvSpPr txBox="1"/>
            <p:nvPr/>
          </p:nvSpPr>
          <p:spPr>
            <a:xfrm>
              <a:off x="2847414" y="5445038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A9120-13D2-EF32-E33F-CC01A046CBA1}"/>
                </a:ext>
              </a:extLst>
            </p:cNvPr>
            <p:cNvSpPr txBox="1"/>
            <p:nvPr/>
          </p:nvSpPr>
          <p:spPr>
            <a:xfrm>
              <a:off x="2847414" y="587380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1367D-0A12-C4E9-7937-E20F65EF373D}"/>
                </a:ext>
              </a:extLst>
            </p:cNvPr>
            <p:cNvSpPr txBox="1"/>
            <p:nvPr/>
          </p:nvSpPr>
          <p:spPr>
            <a:xfrm>
              <a:off x="2847414" y="6306800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4AE4BE-FC61-4662-30BB-0A093B6F55E0}"/>
                </a:ext>
              </a:extLst>
            </p:cNvPr>
            <p:cNvSpPr/>
            <p:nvPr/>
          </p:nvSpPr>
          <p:spPr>
            <a:xfrm>
              <a:off x="2554807" y="6377613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FC5B5E7-2992-0A27-8ECA-05D286E5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2468" y="1634741"/>
            <a:ext cx="3816246" cy="38804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B1E2ED-56B0-479D-B43E-E60D7972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ECDCD-A651-4F33-915A-CB6FAB1E1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2EAEB3-8401-A02D-2DBD-4B9D50F671D0}"/>
              </a:ext>
            </a:extLst>
          </p:cNvPr>
          <p:cNvSpPr txBox="1"/>
          <p:nvPr/>
        </p:nvSpPr>
        <p:spPr>
          <a:xfrm>
            <a:off x="6414014" y="1282481"/>
            <a:ext cx="484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Counterfactual Regions of Ensembles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D0744-B31A-773D-4806-B75A6353C44A}"/>
              </a:ext>
            </a:extLst>
          </p:cNvPr>
          <p:cNvGrpSpPr/>
          <p:nvPr/>
        </p:nvGrpSpPr>
        <p:grpSpPr>
          <a:xfrm>
            <a:off x="6998547" y="1745241"/>
            <a:ext cx="3668203" cy="3634983"/>
            <a:chOff x="6803392" y="2070762"/>
            <a:chExt cx="3668203" cy="363498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A25BD4-F1A4-560A-744A-9D2F6B6DC07D}"/>
                </a:ext>
              </a:extLst>
            </p:cNvPr>
            <p:cNvSpPr/>
            <p:nvPr/>
          </p:nvSpPr>
          <p:spPr>
            <a:xfrm>
              <a:off x="6862454" y="4202333"/>
              <a:ext cx="858834" cy="50712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6E9BA6-520C-4335-2656-41CAAC79DAB1}"/>
                </a:ext>
              </a:extLst>
            </p:cNvPr>
            <p:cNvSpPr/>
            <p:nvPr/>
          </p:nvSpPr>
          <p:spPr>
            <a:xfrm>
              <a:off x="8178385" y="3325290"/>
              <a:ext cx="920968" cy="68067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63EAAF9-FF0D-62FE-9796-7FFA7B7645BF}"/>
                </a:ext>
              </a:extLst>
            </p:cNvPr>
            <p:cNvSpPr/>
            <p:nvPr/>
          </p:nvSpPr>
          <p:spPr>
            <a:xfrm>
              <a:off x="7232300" y="3951497"/>
              <a:ext cx="725298" cy="58706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7739901-DA2C-E2F0-0C96-EAADB9F8423C}"/>
                </a:ext>
              </a:extLst>
            </p:cNvPr>
            <p:cNvSpPr/>
            <p:nvPr/>
          </p:nvSpPr>
          <p:spPr>
            <a:xfrm>
              <a:off x="9523806" y="2924632"/>
              <a:ext cx="920968" cy="45362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13A2CFF-3784-EC3C-4109-BF98406CA08E}"/>
                </a:ext>
              </a:extLst>
            </p:cNvPr>
            <p:cNvSpPr/>
            <p:nvPr/>
          </p:nvSpPr>
          <p:spPr>
            <a:xfrm>
              <a:off x="9215722" y="2545169"/>
              <a:ext cx="920968" cy="73859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E56A967-4A13-3F53-9B5B-CD85362F4503}"/>
                </a:ext>
              </a:extLst>
            </p:cNvPr>
            <p:cNvSpPr/>
            <p:nvPr/>
          </p:nvSpPr>
          <p:spPr>
            <a:xfrm>
              <a:off x="7721288" y="2545169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7845B0E-22F0-2721-88AC-0B731D0DF271}"/>
                </a:ext>
              </a:extLst>
            </p:cNvPr>
            <p:cNvSpPr/>
            <p:nvPr/>
          </p:nvSpPr>
          <p:spPr>
            <a:xfrm>
              <a:off x="7036630" y="3378247"/>
              <a:ext cx="920968" cy="45362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1D00D16-5DCE-CF73-6029-3E353434F16A}"/>
                </a:ext>
              </a:extLst>
            </p:cNvPr>
            <p:cNvSpPr/>
            <p:nvPr/>
          </p:nvSpPr>
          <p:spPr>
            <a:xfrm>
              <a:off x="7107301" y="2994476"/>
              <a:ext cx="957738" cy="45362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EA35BB-927A-C6A6-CA5B-148B2A876DF9}"/>
                </a:ext>
              </a:extLst>
            </p:cNvPr>
            <p:cNvSpPr/>
            <p:nvPr/>
          </p:nvSpPr>
          <p:spPr>
            <a:xfrm>
              <a:off x="8021292" y="3569213"/>
              <a:ext cx="920968" cy="57706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99866EB-9903-2CF3-34D0-961D21C22D22}"/>
                </a:ext>
              </a:extLst>
            </p:cNvPr>
            <p:cNvSpPr/>
            <p:nvPr/>
          </p:nvSpPr>
          <p:spPr>
            <a:xfrm>
              <a:off x="8098720" y="4447117"/>
              <a:ext cx="644583" cy="67353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FD09E85-6239-6B45-2EE9-1AA352B50E36}"/>
                </a:ext>
              </a:extLst>
            </p:cNvPr>
            <p:cNvSpPr/>
            <p:nvPr/>
          </p:nvSpPr>
          <p:spPr>
            <a:xfrm>
              <a:off x="7523285" y="4828032"/>
              <a:ext cx="2096443" cy="19363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2039C5F-4FA4-599F-A60C-A313711446A5}"/>
                </a:ext>
              </a:extLst>
            </p:cNvPr>
            <p:cNvSpPr/>
            <p:nvPr/>
          </p:nvSpPr>
          <p:spPr>
            <a:xfrm>
              <a:off x="6974830" y="5150360"/>
              <a:ext cx="644583" cy="50712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0C69B0F-B5E8-0B7B-F737-D8AEC6578120}"/>
                </a:ext>
              </a:extLst>
            </p:cNvPr>
            <p:cNvSpPr/>
            <p:nvPr/>
          </p:nvSpPr>
          <p:spPr>
            <a:xfrm>
              <a:off x="9736246" y="3569135"/>
              <a:ext cx="712451" cy="60635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DF557A5-AA6D-FFE2-2C38-9E31B57EEAB9}"/>
                </a:ext>
              </a:extLst>
            </p:cNvPr>
            <p:cNvSpPr/>
            <p:nvPr/>
          </p:nvSpPr>
          <p:spPr>
            <a:xfrm>
              <a:off x="9121492" y="3537579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29D4E19-BE39-469B-C81B-4C9230344F8C}"/>
                </a:ext>
              </a:extLst>
            </p:cNvPr>
            <p:cNvSpPr/>
            <p:nvPr/>
          </p:nvSpPr>
          <p:spPr>
            <a:xfrm>
              <a:off x="8594732" y="2769579"/>
              <a:ext cx="1108118" cy="3527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844A0A7-F180-CE90-E3D1-4BEDA1B5C2E9}"/>
                </a:ext>
              </a:extLst>
            </p:cNvPr>
            <p:cNvSpPr/>
            <p:nvPr/>
          </p:nvSpPr>
          <p:spPr>
            <a:xfrm>
              <a:off x="9870757" y="2186789"/>
              <a:ext cx="553722" cy="126799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2074155-58B5-6776-5432-D82973EC5B0D}"/>
                </a:ext>
              </a:extLst>
            </p:cNvPr>
            <p:cNvSpPr/>
            <p:nvPr/>
          </p:nvSpPr>
          <p:spPr>
            <a:xfrm>
              <a:off x="9084602" y="2095899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C9475AD-2EA2-4A74-0713-4C10B30FA7E2}"/>
                </a:ext>
              </a:extLst>
            </p:cNvPr>
            <p:cNvSpPr/>
            <p:nvPr/>
          </p:nvSpPr>
          <p:spPr>
            <a:xfrm>
              <a:off x="8214141" y="2218377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5963BC-E462-04AF-D2E7-B7D4CF8CAAE8}"/>
                </a:ext>
              </a:extLst>
            </p:cNvPr>
            <p:cNvSpPr/>
            <p:nvPr/>
          </p:nvSpPr>
          <p:spPr>
            <a:xfrm>
              <a:off x="7547773" y="2083079"/>
              <a:ext cx="2494460" cy="31042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C5C8F75-70E5-5596-93B1-5D3B511011C1}"/>
                </a:ext>
              </a:extLst>
            </p:cNvPr>
            <p:cNvSpPr/>
            <p:nvPr/>
          </p:nvSpPr>
          <p:spPr>
            <a:xfrm>
              <a:off x="6926451" y="2464077"/>
              <a:ext cx="523504" cy="171141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643F123-BAAE-0219-CD98-9147B708B96F}"/>
                </a:ext>
              </a:extLst>
            </p:cNvPr>
            <p:cNvSpPr/>
            <p:nvPr/>
          </p:nvSpPr>
          <p:spPr>
            <a:xfrm>
              <a:off x="7100298" y="2252914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2B25E35-42D6-2C21-D178-938C92A2B664}"/>
                </a:ext>
              </a:extLst>
            </p:cNvPr>
            <p:cNvSpPr/>
            <p:nvPr/>
          </p:nvSpPr>
          <p:spPr>
            <a:xfrm>
              <a:off x="6869698" y="2070762"/>
              <a:ext cx="957738" cy="47440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DFD09A4-544D-C3ED-623D-FD391E034AF8}"/>
                </a:ext>
              </a:extLst>
            </p:cNvPr>
            <p:cNvSpPr/>
            <p:nvPr/>
          </p:nvSpPr>
          <p:spPr>
            <a:xfrm>
              <a:off x="6852541" y="4828031"/>
              <a:ext cx="320004" cy="1379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F9F0B2F-8A1B-F966-BB63-F6799807DD86}"/>
                </a:ext>
              </a:extLst>
            </p:cNvPr>
            <p:cNvSpPr/>
            <p:nvPr/>
          </p:nvSpPr>
          <p:spPr>
            <a:xfrm>
              <a:off x="6930998" y="3903725"/>
              <a:ext cx="518957" cy="92430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A8F2DA0-BD90-2C74-6AC8-29319C079BC6}"/>
                </a:ext>
              </a:extLst>
            </p:cNvPr>
            <p:cNvSpPr/>
            <p:nvPr/>
          </p:nvSpPr>
          <p:spPr>
            <a:xfrm>
              <a:off x="7308480" y="3091634"/>
              <a:ext cx="478570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F1F7EEC-0B2D-673C-FB47-632DDB3082A0}"/>
                </a:ext>
              </a:extLst>
            </p:cNvPr>
            <p:cNvSpPr/>
            <p:nvPr/>
          </p:nvSpPr>
          <p:spPr>
            <a:xfrm>
              <a:off x="6841196" y="2634997"/>
              <a:ext cx="478570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8006993-123F-BE66-0472-833871749AC7}"/>
                </a:ext>
              </a:extLst>
            </p:cNvPr>
            <p:cNvSpPr/>
            <p:nvPr/>
          </p:nvSpPr>
          <p:spPr>
            <a:xfrm flipV="1">
              <a:off x="6867766" y="3935670"/>
              <a:ext cx="933981" cy="49870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B72A98-4DA2-F788-9A95-3D879E570EDF}"/>
                </a:ext>
              </a:extLst>
            </p:cNvPr>
            <p:cNvSpPr/>
            <p:nvPr/>
          </p:nvSpPr>
          <p:spPr>
            <a:xfrm>
              <a:off x="7932280" y="2704741"/>
              <a:ext cx="1108118" cy="3527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ED01E8B-BFCA-884E-CE84-9318F4D06C01}"/>
                </a:ext>
              </a:extLst>
            </p:cNvPr>
            <p:cNvSpPr/>
            <p:nvPr/>
          </p:nvSpPr>
          <p:spPr>
            <a:xfrm>
              <a:off x="7560134" y="3707409"/>
              <a:ext cx="330756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0CD1EDD-A8C8-C0DF-9EF1-2609D6B3126C}"/>
                </a:ext>
              </a:extLst>
            </p:cNvPr>
            <p:cNvSpPr/>
            <p:nvPr/>
          </p:nvSpPr>
          <p:spPr>
            <a:xfrm>
              <a:off x="9520625" y="4496468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6B88727-50F5-AA31-4A26-ECB1ADB243E8}"/>
                </a:ext>
              </a:extLst>
            </p:cNvPr>
            <p:cNvSpPr/>
            <p:nvPr/>
          </p:nvSpPr>
          <p:spPr>
            <a:xfrm>
              <a:off x="10109287" y="4474106"/>
              <a:ext cx="328673" cy="22712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FCE0C7-AE92-6392-1635-B8BDAFA11CF2}"/>
                </a:ext>
              </a:extLst>
            </p:cNvPr>
            <p:cNvSpPr/>
            <p:nvPr/>
          </p:nvSpPr>
          <p:spPr>
            <a:xfrm>
              <a:off x="9232850" y="3518590"/>
              <a:ext cx="326766" cy="214221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40817A4-13D4-3904-C726-27ADBDAF3F48}"/>
                </a:ext>
              </a:extLst>
            </p:cNvPr>
            <p:cNvSpPr/>
            <p:nvPr/>
          </p:nvSpPr>
          <p:spPr>
            <a:xfrm>
              <a:off x="8219254" y="4728052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25676A6-4FD4-7DE3-9A4C-5CFA0201627F}"/>
                </a:ext>
              </a:extLst>
            </p:cNvPr>
            <p:cNvSpPr/>
            <p:nvPr/>
          </p:nvSpPr>
          <p:spPr>
            <a:xfrm>
              <a:off x="8408733" y="3721613"/>
              <a:ext cx="662948" cy="67452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8DFA720-A047-6494-FE70-C6F9383E5EC9}"/>
                </a:ext>
              </a:extLst>
            </p:cNvPr>
            <p:cNvSpPr/>
            <p:nvPr/>
          </p:nvSpPr>
          <p:spPr>
            <a:xfrm>
              <a:off x="6803392" y="5358699"/>
              <a:ext cx="3524476" cy="34704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D6B37D-78EB-FB9D-352D-E190D4D9C854}"/>
                </a:ext>
              </a:extLst>
            </p:cNvPr>
            <p:cNvSpPr/>
            <p:nvPr/>
          </p:nvSpPr>
          <p:spPr>
            <a:xfrm>
              <a:off x="7292292" y="4919727"/>
              <a:ext cx="461986" cy="70775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72D1688-B47C-F509-83FA-C6D9B048947D}"/>
                </a:ext>
              </a:extLst>
            </p:cNvPr>
            <p:cNvSpPr/>
            <p:nvPr/>
          </p:nvSpPr>
          <p:spPr>
            <a:xfrm>
              <a:off x="8326681" y="3194516"/>
              <a:ext cx="536101" cy="47069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D2932-B8BD-304B-AD5E-D708DAC8D6DD}"/>
                </a:ext>
              </a:extLst>
            </p:cNvPr>
            <p:cNvSpPr/>
            <p:nvPr/>
          </p:nvSpPr>
          <p:spPr>
            <a:xfrm>
              <a:off x="7415175" y="4953063"/>
              <a:ext cx="644583" cy="67353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59DFD96-4DE9-150D-A979-0FC4E1800776}"/>
                </a:ext>
              </a:extLst>
            </p:cNvPr>
            <p:cNvSpPr/>
            <p:nvPr/>
          </p:nvSpPr>
          <p:spPr>
            <a:xfrm>
              <a:off x="7833710" y="4946371"/>
              <a:ext cx="326270" cy="31768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93646DF-CC4A-F00A-179D-4CB4705D4A32}"/>
                </a:ext>
              </a:extLst>
            </p:cNvPr>
            <p:cNvSpPr/>
            <p:nvPr/>
          </p:nvSpPr>
          <p:spPr>
            <a:xfrm>
              <a:off x="8133784" y="4024842"/>
              <a:ext cx="876752" cy="57706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D6594FE-56E5-88F8-AAC5-E1AF8D2A2156}"/>
                </a:ext>
              </a:extLst>
            </p:cNvPr>
            <p:cNvSpPr/>
            <p:nvPr/>
          </p:nvSpPr>
          <p:spPr>
            <a:xfrm>
              <a:off x="8528500" y="4368824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913F5DB-1674-9E41-002C-9096C8A12FB9}"/>
                </a:ext>
              </a:extLst>
            </p:cNvPr>
            <p:cNvSpPr/>
            <p:nvPr/>
          </p:nvSpPr>
          <p:spPr>
            <a:xfrm>
              <a:off x="9736246" y="4595895"/>
              <a:ext cx="263526" cy="17714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59EEBC2-4970-7845-02EC-DDB9FE55F0BB}"/>
                </a:ext>
              </a:extLst>
            </p:cNvPr>
            <p:cNvSpPr/>
            <p:nvPr/>
          </p:nvSpPr>
          <p:spPr>
            <a:xfrm>
              <a:off x="9964170" y="4881056"/>
              <a:ext cx="328673" cy="32121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EF19C50-DB01-9BD7-B939-265C8937998C}"/>
                </a:ext>
              </a:extLst>
            </p:cNvPr>
            <p:cNvSpPr/>
            <p:nvPr/>
          </p:nvSpPr>
          <p:spPr>
            <a:xfrm>
              <a:off x="9627892" y="3715796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0C6DF0D-8E43-3763-9B2C-6F1872645EC3}"/>
                </a:ext>
              </a:extLst>
            </p:cNvPr>
            <p:cNvSpPr/>
            <p:nvPr/>
          </p:nvSpPr>
          <p:spPr>
            <a:xfrm>
              <a:off x="9887208" y="4063962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943934B-DE62-24C0-83B3-8BE78863FDD6}"/>
                </a:ext>
              </a:extLst>
            </p:cNvPr>
            <p:cNvSpPr/>
            <p:nvPr/>
          </p:nvSpPr>
          <p:spPr>
            <a:xfrm>
              <a:off x="9398198" y="4186235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C8806E7-ADA1-17C8-0E92-4F623C992945}"/>
                </a:ext>
              </a:extLst>
            </p:cNvPr>
            <p:cNvSpPr/>
            <p:nvPr/>
          </p:nvSpPr>
          <p:spPr>
            <a:xfrm>
              <a:off x="9895355" y="5118459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17F3414-468C-BDEE-AC20-EFFB140EAAF1}"/>
                </a:ext>
              </a:extLst>
            </p:cNvPr>
            <p:cNvSpPr/>
            <p:nvPr/>
          </p:nvSpPr>
          <p:spPr>
            <a:xfrm>
              <a:off x="8808453" y="3373000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76ADE3-94CD-3780-0184-7DA0C942C535}"/>
              </a:ext>
            </a:extLst>
          </p:cNvPr>
          <p:cNvCxnSpPr>
            <a:cxnSpLocks/>
            <a:stCxn id="18" idx="3"/>
            <a:endCxn id="183" idx="1"/>
          </p:cNvCxnSpPr>
          <p:nvPr/>
        </p:nvCxnSpPr>
        <p:spPr>
          <a:xfrm>
            <a:off x="5275189" y="4026776"/>
            <a:ext cx="1772507" cy="54471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850448-0127-97B8-1010-97377D123AA4}"/>
              </a:ext>
            </a:extLst>
          </p:cNvPr>
          <p:cNvSpPr txBox="1"/>
          <p:nvPr/>
        </p:nvSpPr>
        <p:spPr>
          <a:xfrm>
            <a:off x="552600" y="1649468"/>
            <a:ext cx="49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N-Dimensional Hyperrectangles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FE3B39-664C-64B0-1D3F-943D33FC60E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275189" y="4026776"/>
            <a:ext cx="1930587" cy="1837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D7779-B36F-BEED-6A80-35337EC9A490}"/>
              </a:ext>
            </a:extLst>
          </p:cNvPr>
          <p:cNvCxnSpPr>
            <a:cxnSpLocks/>
            <a:stCxn id="7" idx="3"/>
            <a:endCxn id="182" idx="1"/>
          </p:cNvCxnSpPr>
          <p:nvPr/>
        </p:nvCxnSpPr>
        <p:spPr>
          <a:xfrm>
            <a:off x="5500244" y="1880301"/>
            <a:ext cx="1564609" cy="10214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27342-3928-507A-65CB-D598A9868894}"/>
              </a:ext>
            </a:extLst>
          </p:cNvPr>
          <p:cNvCxnSpPr>
            <a:cxnSpLocks/>
          </p:cNvCxnSpPr>
          <p:nvPr/>
        </p:nvCxnSpPr>
        <p:spPr>
          <a:xfrm>
            <a:off x="5397413" y="3155824"/>
            <a:ext cx="2127102" cy="75606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F35641-60E4-9204-D0B7-ABFEF4226FA5}"/>
              </a:ext>
            </a:extLst>
          </p:cNvPr>
          <p:cNvSpPr txBox="1"/>
          <p:nvPr/>
        </p:nvSpPr>
        <p:spPr>
          <a:xfrm>
            <a:off x="439076" y="2853782"/>
            <a:ext cx="49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Strong amount of overlap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DBE46-95E5-F9F4-89E0-35258165D315}"/>
              </a:ext>
            </a:extLst>
          </p:cNvPr>
          <p:cNvSpPr txBox="1"/>
          <p:nvPr/>
        </p:nvSpPr>
        <p:spPr>
          <a:xfrm>
            <a:off x="2387383" y="3795943"/>
            <a:ext cx="288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Highly variable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761AD-6C2C-ABBF-838D-9FBB393DD54F}"/>
              </a:ext>
            </a:extLst>
          </p:cNvPr>
          <p:cNvSpPr txBox="1"/>
          <p:nvPr/>
        </p:nvSpPr>
        <p:spPr>
          <a:xfrm>
            <a:off x="874451" y="4792938"/>
            <a:ext cx="468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x100 Billion Trillion </a:t>
            </a:r>
            <a:r>
              <a:rPr lang="en-US" sz="2400" dirty="0">
                <a:solidFill>
                  <a:srgbClr val="000000"/>
                </a:solidFill>
              </a:rPr>
              <a:t>(NP-Hard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[8]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4E5BC-263C-BF75-E3A2-3A9458E395FA}"/>
              </a:ext>
            </a:extLst>
          </p:cNvPr>
          <p:cNvSpPr txBox="1"/>
          <p:nvPr/>
        </p:nvSpPr>
        <p:spPr>
          <a:xfrm>
            <a:off x="127403" y="1015881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Ensembles:</a:t>
            </a:r>
            <a:r>
              <a:rPr lang="en-US" sz="2000" dirty="0"/>
              <a:t> Random Forest,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5B0ED7-206D-5299-3E05-6DF068364433}"/>
              </a:ext>
            </a:extLst>
          </p:cNvPr>
          <p:cNvSpPr txBox="1"/>
          <p:nvPr/>
        </p:nvSpPr>
        <p:spPr>
          <a:xfrm>
            <a:off x="187174" y="6060155"/>
            <a:ext cx="8170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[8]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Zhicheng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Cui et. al. Optimal Action Extraction for Random Forests and Boosted Trees. KDD’15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7656B-DE74-A69F-C21D-5F1801BA6BD1}"/>
              </a:ext>
            </a:extLst>
          </p:cNvPr>
          <p:cNvGrpSpPr/>
          <p:nvPr/>
        </p:nvGrpSpPr>
        <p:grpSpPr>
          <a:xfrm>
            <a:off x="8355135" y="5522128"/>
            <a:ext cx="2336138" cy="1323427"/>
            <a:chOff x="8414409" y="5485488"/>
            <a:chExt cx="2336138" cy="1323427"/>
          </a:xfrm>
        </p:grpSpPr>
        <p:pic>
          <p:nvPicPr>
            <p:cNvPr id="13" name="Picture 12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65CC70B3-DF71-C68E-130B-C3B81FF2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503" y="5974584"/>
              <a:ext cx="320040" cy="320040"/>
            </a:xfrm>
            <a:prstGeom prst="rect">
              <a:avLst/>
            </a:prstGeom>
          </p:spPr>
        </p:pic>
        <p:pic>
          <p:nvPicPr>
            <p:cNvPr id="14" name="Picture 1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4298C38A-3545-7183-1CF4-227E0217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4409" y="5570016"/>
              <a:ext cx="320040" cy="3200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8B0081-44BD-8BF1-7B08-E7A40C44646D}"/>
                </a:ext>
              </a:extLst>
            </p:cNvPr>
            <p:cNvSpPr txBox="1"/>
            <p:nvPr/>
          </p:nvSpPr>
          <p:spPr>
            <a:xfrm>
              <a:off x="8707016" y="5485488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F55CA1-AF4D-545F-15E0-577F20D8241E}"/>
                </a:ext>
              </a:extLst>
            </p:cNvPr>
            <p:cNvSpPr txBox="1"/>
            <p:nvPr/>
          </p:nvSpPr>
          <p:spPr>
            <a:xfrm>
              <a:off x="8707016" y="591425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65DB66-137D-7C7E-1796-5E4D6D6C9738}"/>
                </a:ext>
              </a:extLst>
            </p:cNvPr>
            <p:cNvSpPr txBox="1"/>
            <p:nvPr/>
          </p:nvSpPr>
          <p:spPr>
            <a:xfrm>
              <a:off x="8707016" y="6347250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21" name="Picture 20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BB56FBFE-B1E4-BF51-03B7-DAA6D74F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4409" y="6412584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7" grpId="0"/>
      <p:bldP spid="16" grpId="0"/>
      <p:bldP spid="18" grpId="0"/>
      <p:bldP spid="23" grpId="0"/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949579" y="1554168"/>
            <a:ext cx="2230477" cy="978602"/>
          </a:xfrm>
          <a:prstGeom prst="wedgeRoundRectCallout">
            <a:avLst>
              <a:gd name="adj1" fmla="val -44712"/>
              <a:gd name="adj2" fmla="val 84289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130182" y="1615038"/>
            <a:ext cx="694308" cy="79128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>
            <a:cxnSpLocks/>
          </p:cNvCxnSpPr>
          <p:nvPr/>
        </p:nvCxnSpPr>
        <p:spPr>
          <a:xfrm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E6EC3A5-6BB8-44E1-B070-5BFA7AB8A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8" t="29426" r="5093" b="45918"/>
          <a:stretch/>
        </p:blipFill>
        <p:spPr>
          <a:xfrm>
            <a:off x="8140529" y="1756403"/>
            <a:ext cx="1934939" cy="546120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0E163563-5BAE-4F68-8632-46E3B0306845}"/>
              </a:ext>
            </a:extLst>
          </p:cNvPr>
          <p:cNvSpPr/>
          <p:nvPr/>
        </p:nvSpPr>
        <p:spPr>
          <a:xfrm>
            <a:off x="2011944" y="1557069"/>
            <a:ext cx="1676527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68A32-6096-454D-B540-CF74DD46AF59}"/>
              </a:ext>
            </a:extLst>
          </p:cNvPr>
          <p:cNvSpPr txBox="1"/>
          <p:nvPr/>
        </p:nvSpPr>
        <p:spPr>
          <a:xfrm>
            <a:off x="2590947" y="1549874"/>
            <a:ext cx="1223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!?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B991B2D-2C90-4E14-8553-433C0C15D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19774"/>
            <a:ext cx="461303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7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701-0E9E-161B-27B5-E80D1A45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FC026-C745-A5D0-C0C0-725FAC775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65046-EAF2-22A3-8539-D8A84011A485}"/>
              </a:ext>
            </a:extLst>
          </p:cNvPr>
          <p:cNvSpPr/>
          <p:nvPr/>
        </p:nvSpPr>
        <p:spPr>
          <a:xfrm>
            <a:off x="3081683" y="1827397"/>
            <a:ext cx="3657600" cy="365760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F19347-8938-0714-A45D-11520015D724}"/>
              </a:ext>
            </a:extLst>
          </p:cNvPr>
          <p:cNvSpPr txBox="1"/>
          <p:nvPr/>
        </p:nvSpPr>
        <p:spPr>
          <a:xfrm>
            <a:off x="4474492" y="5481569"/>
            <a:ext cx="94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Income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B71E36-1768-4FE8-2D56-E9D1EFB7C3F0}"/>
              </a:ext>
            </a:extLst>
          </p:cNvPr>
          <p:cNvSpPr txBox="1"/>
          <p:nvPr/>
        </p:nvSpPr>
        <p:spPr>
          <a:xfrm rot="16200000">
            <a:off x="2428107" y="3613278"/>
            <a:ext cx="94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2B3F9B-B3DF-2F02-19C4-89ED53B92646}"/>
              </a:ext>
            </a:extLst>
          </p:cNvPr>
          <p:cNvSpPr txBox="1"/>
          <p:nvPr/>
        </p:nvSpPr>
        <p:spPr>
          <a:xfrm>
            <a:off x="2847615" y="5382874"/>
            <a:ext cx="25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E191AC-671B-AC35-CF51-5FD71AC02283}"/>
              </a:ext>
            </a:extLst>
          </p:cNvPr>
          <p:cNvSpPr txBox="1"/>
          <p:nvPr/>
        </p:nvSpPr>
        <p:spPr>
          <a:xfrm>
            <a:off x="6322927" y="5455299"/>
            <a:ext cx="72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$10k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A1E848-1E7F-CB5D-C9B5-C4FA65C04D6A}"/>
              </a:ext>
            </a:extLst>
          </p:cNvPr>
          <p:cNvSpPr txBox="1"/>
          <p:nvPr/>
        </p:nvSpPr>
        <p:spPr>
          <a:xfrm>
            <a:off x="2377454" y="1704227"/>
            <a:ext cx="72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$3k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7B2DCC-EE62-4667-DB93-77FEFFAA57BA}"/>
              </a:ext>
            </a:extLst>
          </p:cNvPr>
          <p:cNvGrpSpPr/>
          <p:nvPr/>
        </p:nvGrpSpPr>
        <p:grpSpPr>
          <a:xfrm>
            <a:off x="3405656" y="2290068"/>
            <a:ext cx="3008711" cy="2898618"/>
            <a:chOff x="3550714" y="2775387"/>
            <a:chExt cx="3008711" cy="289861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E2AED09-D6BD-68F0-C64F-323D213BDA92}"/>
                </a:ext>
              </a:extLst>
            </p:cNvPr>
            <p:cNvSpPr/>
            <p:nvPr/>
          </p:nvSpPr>
          <p:spPr>
            <a:xfrm>
              <a:off x="3550714" y="558647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F828340-925D-8444-CCA3-859A1C8F4F56}"/>
                </a:ext>
              </a:extLst>
            </p:cNvPr>
            <p:cNvSpPr/>
            <p:nvPr/>
          </p:nvSpPr>
          <p:spPr>
            <a:xfrm>
              <a:off x="3601801" y="533639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48A818E-C1E4-3A1B-8358-DFDE4507896C}"/>
                </a:ext>
              </a:extLst>
            </p:cNvPr>
            <p:cNvSpPr/>
            <p:nvPr/>
          </p:nvSpPr>
          <p:spPr>
            <a:xfrm>
              <a:off x="3845641" y="5321474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82F268E-9326-4D15-224A-FB315F29F238}"/>
                </a:ext>
              </a:extLst>
            </p:cNvPr>
            <p:cNvSpPr/>
            <p:nvPr/>
          </p:nvSpPr>
          <p:spPr>
            <a:xfrm>
              <a:off x="3937081" y="507338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669FC7E-FF6B-8622-E59E-90AAD0DBAEAF}"/>
                </a:ext>
              </a:extLst>
            </p:cNvPr>
            <p:cNvSpPr/>
            <p:nvPr/>
          </p:nvSpPr>
          <p:spPr>
            <a:xfrm>
              <a:off x="4216869" y="5052854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CD269A-C35B-CDD5-770F-F7B20E57912E}"/>
                </a:ext>
              </a:extLst>
            </p:cNvPr>
            <p:cNvSpPr/>
            <p:nvPr/>
          </p:nvSpPr>
          <p:spPr>
            <a:xfrm>
              <a:off x="4125429" y="5289850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893A1C-A134-484E-7FE3-689A588AC24E}"/>
                </a:ext>
              </a:extLst>
            </p:cNvPr>
            <p:cNvSpPr/>
            <p:nvPr/>
          </p:nvSpPr>
          <p:spPr>
            <a:xfrm>
              <a:off x="4323549" y="4818369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1B32252-BCFB-4577-6720-422533400BFB}"/>
                </a:ext>
              </a:extLst>
            </p:cNvPr>
            <p:cNvSpPr/>
            <p:nvPr/>
          </p:nvSpPr>
          <p:spPr>
            <a:xfrm>
              <a:off x="4405217" y="5080076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885071-511D-AA69-D745-601F0CAAFFDF}"/>
                </a:ext>
              </a:extLst>
            </p:cNvPr>
            <p:cNvSpPr/>
            <p:nvPr/>
          </p:nvSpPr>
          <p:spPr>
            <a:xfrm>
              <a:off x="4680419" y="4653933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BCFC38B-E3EC-795C-2FB8-5A43E3CC218B}"/>
                </a:ext>
              </a:extLst>
            </p:cNvPr>
            <p:cNvSpPr/>
            <p:nvPr/>
          </p:nvSpPr>
          <p:spPr>
            <a:xfrm>
              <a:off x="4573830" y="491023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2A3CFD5-B010-9EA2-9681-441775521CBA}"/>
                </a:ext>
              </a:extLst>
            </p:cNvPr>
            <p:cNvSpPr/>
            <p:nvPr/>
          </p:nvSpPr>
          <p:spPr>
            <a:xfrm>
              <a:off x="4806960" y="442710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FB3E50-9CC3-324D-C9E7-C10BFCA746B2}"/>
                </a:ext>
              </a:extLst>
            </p:cNvPr>
            <p:cNvSpPr/>
            <p:nvPr/>
          </p:nvSpPr>
          <p:spPr>
            <a:xfrm>
              <a:off x="5144537" y="383482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EFF14B6-CCE1-4901-469E-9C5BEB78B323}"/>
                </a:ext>
              </a:extLst>
            </p:cNvPr>
            <p:cNvSpPr/>
            <p:nvPr/>
          </p:nvSpPr>
          <p:spPr>
            <a:xfrm>
              <a:off x="5342657" y="399560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A2BD5D4-DD92-C612-3E1B-CFBBD4B695CE}"/>
                </a:ext>
              </a:extLst>
            </p:cNvPr>
            <p:cNvSpPr/>
            <p:nvPr/>
          </p:nvSpPr>
          <p:spPr>
            <a:xfrm>
              <a:off x="5133409" y="429178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F1F1A70-A347-0602-B169-7F04C1785DA9}"/>
                </a:ext>
              </a:extLst>
            </p:cNvPr>
            <p:cNvSpPr/>
            <p:nvPr/>
          </p:nvSpPr>
          <p:spPr>
            <a:xfrm>
              <a:off x="4998765" y="409379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C08BC7-0C93-A0C0-6016-B4314E568D00}"/>
                </a:ext>
              </a:extLst>
            </p:cNvPr>
            <p:cNvSpPr/>
            <p:nvPr/>
          </p:nvSpPr>
          <p:spPr>
            <a:xfrm>
              <a:off x="4761240" y="420283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AF48C1-CC57-3A46-677D-D8C5CD4969BA}"/>
                </a:ext>
              </a:extLst>
            </p:cNvPr>
            <p:cNvSpPr/>
            <p:nvPr/>
          </p:nvSpPr>
          <p:spPr>
            <a:xfrm>
              <a:off x="5403617" y="379865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09B8B14-C9A8-C0F8-74D3-CC493F04DAEA}"/>
                </a:ext>
              </a:extLst>
            </p:cNvPr>
            <p:cNvSpPr/>
            <p:nvPr/>
          </p:nvSpPr>
          <p:spPr>
            <a:xfrm>
              <a:off x="5892567" y="3410563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DB447E1-EBF1-A549-811B-B45828FF98F0}"/>
                </a:ext>
              </a:extLst>
            </p:cNvPr>
            <p:cNvSpPr/>
            <p:nvPr/>
          </p:nvSpPr>
          <p:spPr>
            <a:xfrm>
              <a:off x="5556017" y="395105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121A74A-47B7-93D5-F25A-0217F347026D}"/>
                </a:ext>
              </a:extLst>
            </p:cNvPr>
            <p:cNvSpPr/>
            <p:nvPr/>
          </p:nvSpPr>
          <p:spPr>
            <a:xfrm>
              <a:off x="6467985" y="277538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A51BF47-E173-653A-36F7-38D979FF7934}"/>
                </a:ext>
              </a:extLst>
            </p:cNvPr>
            <p:cNvSpPr/>
            <p:nvPr/>
          </p:nvSpPr>
          <p:spPr>
            <a:xfrm>
              <a:off x="6158983" y="284589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6CDE1CF-AB7F-F025-B847-A5A85F66EBA0}"/>
                </a:ext>
              </a:extLst>
            </p:cNvPr>
            <p:cNvSpPr/>
            <p:nvPr/>
          </p:nvSpPr>
          <p:spPr>
            <a:xfrm>
              <a:off x="6176813" y="316067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19F018D-5536-26DE-570F-35CE08F23634}"/>
                </a:ext>
              </a:extLst>
            </p:cNvPr>
            <p:cNvSpPr/>
            <p:nvPr/>
          </p:nvSpPr>
          <p:spPr>
            <a:xfrm>
              <a:off x="5867811" y="3140999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803D4D5-53CB-9C87-B1F5-C68FFB279789}"/>
                </a:ext>
              </a:extLst>
            </p:cNvPr>
            <p:cNvSpPr/>
            <p:nvPr/>
          </p:nvSpPr>
          <p:spPr>
            <a:xfrm>
              <a:off x="5741789" y="3599596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064B59C-BA46-AAA0-4A3F-489FBF0135A3}"/>
                </a:ext>
              </a:extLst>
            </p:cNvPr>
            <p:cNvSpPr/>
            <p:nvPr/>
          </p:nvSpPr>
          <p:spPr>
            <a:xfrm>
              <a:off x="4879761" y="385749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D9731E-B933-C77A-A383-9750F302ED6E}"/>
                </a:ext>
              </a:extLst>
            </p:cNvPr>
            <p:cNvSpPr/>
            <p:nvPr/>
          </p:nvSpPr>
          <p:spPr>
            <a:xfrm>
              <a:off x="4532254" y="448669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1A20AA6-6296-8026-AAA3-0F8C8BFDF302}"/>
                </a:ext>
              </a:extLst>
            </p:cNvPr>
            <p:cNvSpPr/>
            <p:nvPr/>
          </p:nvSpPr>
          <p:spPr>
            <a:xfrm>
              <a:off x="4998765" y="4549755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9D10AE-86DD-0150-5CE0-21B1FC02546A}"/>
                </a:ext>
              </a:extLst>
            </p:cNvPr>
            <p:cNvSpPr/>
            <p:nvPr/>
          </p:nvSpPr>
          <p:spPr>
            <a:xfrm>
              <a:off x="5462371" y="353144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E4451ADF-2403-733C-2E73-4656CF99BFBA}"/>
              </a:ext>
            </a:extLst>
          </p:cNvPr>
          <p:cNvSpPr/>
          <p:nvPr/>
        </p:nvSpPr>
        <p:spPr>
          <a:xfrm>
            <a:off x="3210638" y="1981282"/>
            <a:ext cx="91440" cy="8753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F328868-1919-5C12-CDCB-2F755883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730" y="1817486"/>
            <a:ext cx="1698791" cy="172313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78DA3FBB-92CC-6BDA-4B23-9D095F056921}"/>
              </a:ext>
            </a:extLst>
          </p:cNvPr>
          <p:cNvSpPr/>
          <p:nvPr/>
        </p:nvSpPr>
        <p:spPr>
          <a:xfrm>
            <a:off x="6436705" y="5144919"/>
            <a:ext cx="91440" cy="8753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E59E748-4169-84DC-1ED4-D6A5154036FA}"/>
              </a:ext>
            </a:extLst>
          </p:cNvPr>
          <p:cNvSpPr/>
          <p:nvPr/>
        </p:nvSpPr>
        <p:spPr>
          <a:xfrm rot="18900000">
            <a:off x="2630592" y="3303538"/>
            <a:ext cx="4534422" cy="889853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44897D-BD36-1BCB-130A-7DD6D6E1E105}"/>
              </a:ext>
            </a:extLst>
          </p:cNvPr>
          <p:cNvCxnSpPr>
            <a:cxnSpLocks/>
            <a:stCxn id="102" idx="3"/>
            <a:endCxn id="97" idx="1"/>
          </p:cNvCxnSpPr>
          <p:nvPr/>
        </p:nvCxnSpPr>
        <p:spPr>
          <a:xfrm>
            <a:off x="2791933" y="4550873"/>
            <a:ext cx="749801" cy="108734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9350C4C-7281-8050-B330-E4F3A08F8D20}"/>
              </a:ext>
            </a:extLst>
          </p:cNvPr>
          <p:cNvSpPr txBox="1"/>
          <p:nvPr/>
        </p:nvSpPr>
        <p:spPr>
          <a:xfrm>
            <a:off x="-164648" y="4350818"/>
            <a:ext cx="29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</a:rPr>
              <a:t>Distribution of real data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0C2892-6BF5-C1C4-1F28-3A0A189FB6E0}"/>
              </a:ext>
            </a:extLst>
          </p:cNvPr>
          <p:cNvCxnSpPr>
            <a:cxnSpLocks/>
            <a:stCxn id="113" idx="1"/>
            <a:endCxn id="94" idx="6"/>
          </p:cNvCxnSpPr>
          <p:nvPr/>
        </p:nvCxnSpPr>
        <p:spPr>
          <a:xfrm flipH="1">
            <a:off x="3302078" y="1471992"/>
            <a:ext cx="3746207" cy="553057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7997BDD-88C9-D0CA-451F-AAF642A00D90}"/>
              </a:ext>
            </a:extLst>
          </p:cNvPr>
          <p:cNvCxnSpPr>
            <a:cxnSpLocks/>
            <a:stCxn id="113" idx="1"/>
            <a:endCxn id="96" idx="7"/>
          </p:cNvCxnSpPr>
          <p:nvPr/>
        </p:nvCxnSpPr>
        <p:spPr>
          <a:xfrm flipH="1">
            <a:off x="6514754" y="1471992"/>
            <a:ext cx="533531" cy="3685746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601AE9A-370A-800E-3E24-307EC0CC0D18}"/>
              </a:ext>
            </a:extLst>
          </p:cNvPr>
          <p:cNvSpPr txBox="1"/>
          <p:nvPr/>
        </p:nvSpPr>
        <p:spPr>
          <a:xfrm>
            <a:off x="7048285" y="1271937"/>
            <a:ext cx="476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Unrealistic feature-value combinations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118CB1-869E-7216-D151-3ED1849BC95A}"/>
              </a:ext>
            </a:extLst>
          </p:cNvPr>
          <p:cNvSpPr txBox="1"/>
          <p:nvPr/>
        </p:nvSpPr>
        <p:spPr>
          <a:xfrm>
            <a:off x="7092035" y="1548465"/>
            <a:ext cx="486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useless to real users (non-actionable)</a:t>
            </a:r>
          </a:p>
        </p:txBody>
      </p:sp>
    </p:spTree>
    <p:extLst>
      <p:ext uri="{BB962C8B-B14F-4D97-AF65-F5344CB8AC3E}">
        <p14:creationId xmlns:p14="http://schemas.microsoft.com/office/powerpoint/2010/main" val="48774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94" grpId="0" animBg="1"/>
      <p:bldP spid="96" grpId="0" animBg="1"/>
      <p:bldP spid="97" grpId="0" animBg="1"/>
      <p:bldP spid="102" grpId="0"/>
      <p:bldP spid="113" grpId="0"/>
      <p:bldP spid="1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7216B9E-645E-FCDC-F727-6D322D5D0F76}"/>
              </a:ext>
            </a:extLst>
          </p:cNvPr>
          <p:cNvGrpSpPr/>
          <p:nvPr/>
        </p:nvGrpSpPr>
        <p:grpSpPr>
          <a:xfrm>
            <a:off x="4188703" y="1969010"/>
            <a:ext cx="3645950" cy="3665445"/>
            <a:chOff x="6560337" y="1685851"/>
            <a:chExt cx="3047885" cy="306418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110715B-C3C3-2A85-12BE-99CAB53BBE9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B2F2C7A-0F6F-1EB5-3769-9770F9543A0D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7C19654-DBE9-5FF6-9DA6-C95E7B086A85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8B71A0C-886C-82CB-4F14-FA4D0C1925DD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9CA701-0E9E-161B-27B5-E80D1A45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FC026-C745-A5D0-C0C0-725FAC775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B8E52E-3D01-8D8D-5193-8B83F0681B20}"/>
              </a:ext>
            </a:extLst>
          </p:cNvPr>
          <p:cNvSpPr/>
          <p:nvPr/>
        </p:nvSpPr>
        <p:spPr>
          <a:xfrm>
            <a:off x="4219719" y="4134300"/>
            <a:ext cx="858834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FFBF76-F5C7-7E84-F140-EC8BFF4F6BBB}"/>
              </a:ext>
            </a:extLst>
          </p:cNvPr>
          <p:cNvSpPr/>
          <p:nvPr/>
        </p:nvSpPr>
        <p:spPr>
          <a:xfrm>
            <a:off x="5535650" y="3257257"/>
            <a:ext cx="920968" cy="68067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B4298C-8EFE-11BF-7E5F-465772AA46FC}"/>
              </a:ext>
            </a:extLst>
          </p:cNvPr>
          <p:cNvSpPr/>
          <p:nvPr/>
        </p:nvSpPr>
        <p:spPr>
          <a:xfrm>
            <a:off x="4417415" y="4379084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DB4FCC-E034-AE98-0CB7-ADF50A799E58}"/>
              </a:ext>
            </a:extLst>
          </p:cNvPr>
          <p:cNvSpPr/>
          <p:nvPr/>
        </p:nvSpPr>
        <p:spPr>
          <a:xfrm>
            <a:off x="5958208" y="357391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1AA44-14F6-20BA-3D7C-B934694A63D8}"/>
              </a:ext>
            </a:extLst>
          </p:cNvPr>
          <p:cNvSpPr/>
          <p:nvPr/>
        </p:nvSpPr>
        <p:spPr>
          <a:xfrm>
            <a:off x="4589565" y="3883464"/>
            <a:ext cx="725298" cy="58706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EF7C2D-A385-93E4-5F3A-514FD17E5593}"/>
              </a:ext>
            </a:extLst>
          </p:cNvPr>
          <p:cNvSpPr/>
          <p:nvPr/>
        </p:nvSpPr>
        <p:spPr>
          <a:xfrm>
            <a:off x="6881071" y="2856599"/>
            <a:ext cx="920968" cy="453621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179BF5-29B6-F8C6-C943-57C5AAE46DEE}"/>
              </a:ext>
            </a:extLst>
          </p:cNvPr>
          <p:cNvSpPr/>
          <p:nvPr/>
        </p:nvSpPr>
        <p:spPr>
          <a:xfrm>
            <a:off x="5117050" y="4151527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A37561-9B9C-5297-9317-68027524A234}"/>
              </a:ext>
            </a:extLst>
          </p:cNvPr>
          <p:cNvSpPr/>
          <p:nvPr/>
        </p:nvSpPr>
        <p:spPr>
          <a:xfrm>
            <a:off x="6572987" y="2477136"/>
            <a:ext cx="920968" cy="738595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9B8273-B033-67A0-8DC6-5D690E98B187}"/>
              </a:ext>
            </a:extLst>
          </p:cNvPr>
          <p:cNvSpPr/>
          <p:nvPr/>
        </p:nvSpPr>
        <p:spPr>
          <a:xfrm>
            <a:off x="5078553" y="2477136"/>
            <a:ext cx="1386993" cy="584509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ED8F3F-226B-4364-70E6-4415690563B4}"/>
              </a:ext>
            </a:extLst>
          </p:cNvPr>
          <p:cNvSpPr/>
          <p:nvPr/>
        </p:nvSpPr>
        <p:spPr>
          <a:xfrm>
            <a:off x="4393895" y="3310214"/>
            <a:ext cx="920968" cy="45362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B01215-814F-DF6C-F659-5A4E5F88D786}"/>
              </a:ext>
            </a:extLst>
          </p:cNvPr>
          <p:cNvSpPr/>
          <p:nvPr/>
        </p:nvSpPr>
        <p:spPr>
          <a:xfrm>
            <a:off x="4464566" y="2926443"/>
            <a:ext cx="957738" cy="45362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E45F73-F020-C1BC-7DA0-2EE592845FB6}"/>
              </a:ext>
            </a:extLst>
          </p:cNvPr>
          <p:cNvSpPr/>
          <p:nvPr/>
        </p:nvSpPr>
        <p:spPr>
          <a:xfrm>
            <a:off x="4921734" y="3068005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C1DC34-33BA-759A-CF38-35823DF6968C}"/>
              </a:ext>
            </a:extLst>
          </p:cNvPr>
          <p:cNvSpPr/>
          <p:nvPr/>
        </p:nvSpPr>
        <p:spPr>
          <a:xfrm>
            <a:off x="4860774" y="3499693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1CF361-8227-4608-B59C-C41F53012E78}"/>
              </a:ext>
            </a:extLst>
          </p:cNvPr>
          <p:cNvSpPr/>
          <p:nvPr/>
        </p:nvSpPr>
        <p:spPr>
          <a:xfrm>
            <a:off x="5670708" y="2608157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783434-25AF-29AF-11DF-5C93B0519F40}"/>
              </a:ext>
            </a:extLst>
          </p:cNvPr>
          <p:cNvSpPr/>
          <p:nvPr/>
        </p:nvSpPr>
        <p:spPr>
          <a:xfrm>
            <a:off x="6680085" y="2681656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E2555-8BA6-2F6A-DDC1-A0EE29D5FFF5}"/>
              </a:ext>
            </a:extLst>
          </p:cNvPr>
          <p:cNvSpPr/>
          <p:nvPr/>
        </p:nvSpPr>
        <p:spPr>
          <a:xfrm>
            <a:off x="7279551" y="3015925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F83A40-54BC-25B1-CDBC-136994DF93DA}"/>
              </a:ext>
            </a:extLst>
          </p:cNvPr>
          <p:cNvSpPr/>
          <p:nvPr/>
        </p:nvSpPr>
        <p:spPr>
          <a:xfrm>
            <a:off x="5477329" y="3727325"/>
            <a:ext cx="920968" cy="57706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FF257BF-31DE-6A35-AB68-12E01DAE577D}"/>
              </a:ext>
            </a:extLst>
          </p:cNvPr>
          <p:cNvSpPr/>
          <p:nvPr/>
        </p:nvSpPr>
        <p:spPr>
          <a:xfrm>
            <a:off x="5455985" y="4379084"/>
            <a:ext cx="644583" cy="673536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857539-BDD3-6798-A4B7-B63FC9D79499}"/>
              </a:ext>
            </a:extLst>
          </p:cNvPr>
          <p:cNvSpPr/>
          <p:nvPr/>
        </p:nvSpPr>
        <p:spPr>
          <a:xfrm>
            <a:off x="5026125" y="4750108"/>
            <a:ext cx="644583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F40211-EEF0-793C-66A0-06526BF90997}"/>
              </a:ext>
            </a:extLst>
          </p:cNvPr>
          <p:cNvSpPr/>
          <p:nvPr/>
        </p:nvSpPr>
        <p:spPr>
          <a:xfrm>
            <a:off x="4418550" y="5003670"/>
            <a:ext cx="644583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829CD3F-C23E-C0B1-16DE-F7C28CCBD292}"/>
              </a:ext>
            </a:extLst>
          </p:cNvPr>
          <p:cNvSpPr/>
          <p:nvPr/>
        </p:nvSpPr>
        <p:spPr>
          <a:xfrm>
            <a:off x="7093511" y="3501102"/>
            <a:ext cx="712451" cy="60635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FD1E3-0B9E-628A-3BCD-9D6E843165B4}"/>
              </a:ext>
            </a:extLst>
          </p:cNvPr>
          <p:cNvSpPr/>
          <p:nvPr/>
        </p:nvSpPr>
        <p:spPr>
          <a:xfrm>
            <a:off x="6478757" y="3469546"/>
            <a:ext cx="920741" cy="840029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FE4728F-099B-B973-3217-68D80A8E541C}"/>
              </a:ext>
            </a:extLst>
          </p:cNvPr>
          <p:cNvSpPr/>
          <p:nvPr/>
        </p:nvSpPr>
        <p:spPr>
          <a:xfrm>
            <a:off x="6854427" y="381353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E934541-C502-AEF5-868B-4293FF716113}"/>
              </a:ext>
            </a:extLst>
          </p:cNvPr>
          <p:cNvSpPr/>
          <p:nvPr/>
        </p:nvSpPr>
        <p:spPr>
          <a:xfrm>
            <a:off x="5892093" y="402711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6FA9CA9-DC43-6AE2-4719-5FEDA946584C}"/>
              </a:ext>
            </a:extLst>
          </p:cNvPr>
          <p:cNvSpPr/>
          <p:nvPr/>
        </p:nvSpPr>
        <p:spPr>
          <a:xfrm>
            <a:off x="7620512" y="360512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7920480-925B-35D5-BAF2-D48461933891}"/>
              </a:ext>
            </a:extLst>
          </p:cNvPr>
          <p:cNvSpPr/>
          <p:nvPr/>
        </p:nvSpPr>
        <p:spPr>
          <a:xfrm>
            <a:off x="5812896" y="472874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A9ADBE-777C-AE6B-A88A-743D506E22F4}"/>
              </a:ext>
            </a:extLst>
          </p:cNvPr>
          <p:cNvSpPr/>
          <p:nvPr/>
        </p:nvSpPr>
        <p:spPr>
          <a:xfrm>
            <a:off x="5225652" y="4902495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DDBE307-5F2B-3BAF-A2BD-E64AAD6B40BC}"/>
              </a:ext>
            </a:extLst>
          </p:cNvPr>
          <p:cNvSpPr/>
          <p:nvPr/>
        </p:nvSpPr>
        <p:spPr>
          <a:xfrm>
            <a:off x="4684795" y="521232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F45D6EA-105B-1795-726B-3DC12ABA983C}"/>
              </a:ext>
            </a:extLst>
          </p:cNvPr>
          <p:cNvGrpSpPr/>
          <p:nvPr/>
        </p:nvGrpSpPr>
        <p:grpSpPr>
          <a:xfrm>
            <a:off x="134218" y="1894206"/>
            <a:ext cx="3784516" cy="3801215"/>
            <a:chOff x="134218" y="1894206"/>
            <a:chExt cx="3784516" cy="380121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47CC45-D877-C4D0-FE55-E860EF09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34218" y="1894206"/>
              <a:ext cx="3747508" cy="380121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048E60E-761F-C0F1-FA69-487D2EB78EEB}"/>
                </a:ext>
              </a:extLst>
            </p:cNvPr>
            <p:cNvSpPr/>
            <p:nvPr/>
          </p:nvSpPr>
          <p:spPr>
            <a:xfrm>
              <a:off x="134218" y="1894206"/>
              <a:ext cx="3784516" cy="380121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A31C557-0873-046C-F7B5-4EF4F8CE2A5E}"/>
              </a:ext>
            </a:extLst>
          </p:cNvPr>
          <p:cNvSpPr txBox="1"/>
          <p:nvPr/>
        </p:nvSpPr>
        <p:spPr>
          <a:xfrm>
            <a:off x="8077612" y="2820155"/>
            <a:ext cx="3788806" cy="116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😄 Tractable number of regions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😄 Minimal overlap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😦 High Dimension</a:t>
            </a:r>
            <a:endParaRPr lang="en-US" sz="2000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5FCD7E4-0EB2-F1B2-A377-82A5538C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118" y="4280144"/>
            <a:ext cx="1960796" cy="964421"/>
          </a:xfrm>
          <a:prstGeom prst="rect">
            <a:avLst/>
          </a:prstGeom>
        </p:spPr>
      </p:pic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CAA8880-20D1-AAE6-84BA-6FCDB813A5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87878" y="4101543"/>
            <a:ext cx="736100" cy="5347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51643F5-2782-D865-A919-A161FA7583F4}"/>
              </a:ext>
            </a:extLst>
          </p:cNvPr>
          <p:cNvSpPr txBox="1"/>
          <p:nvPr/>
        </p:nvSpPr>
        <p:spPr>
          <a:xfrm>
            <a:off x="8453337" y="5311289"/>
            <a:ext cx="3604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Analytics = Parametrized, High Dim, Spatial, </a:t>
            </a:r>
            <a:r>
              <a:rPr lang="en-US" sz="1800" dirty="0" err="1">
                <a:solidFill>
                  <a:srgbClr val="000000"/>
                </a:solidFill>
              </a:rPr>
              <a:t>kNN</a:t>
            </a:r>
            <a:r>
              <a:rPr lang="en-US" sz="1800" dirty="0">
                <a:solidFill>
                  <a:srgbClr val="000000"/>
                </a:solidFill>
              </a:rPr>
              <a:t> Search!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F33C3-EE82-DF75-FAD2-7521214AA7EE}"/>
              </a:ext>
            </a:extLst>
          </p:cNvPr>
          <p:cNvSpPr txBox="1"/>
          <p:nvPr/>
        </p:nvSpPr>
        <p:spPr>
          <a:xfrm>
            <a:off x="4064980" y="1575139"/>
            <a:ext cx="3969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Use domain data to seed regions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11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98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19" grpId="0"/>
      <p:bldP spid="128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74D9744-BE38-1A03-AC55-E999E84CFBCB}"/>
              </a:ext>
            </a:extLst>
          </p:cNvPr>
          <p:cNvCxnSpPr>
            <a:cxnSpLocks/>
            <a:stCxn id="5" idx="7"/>
            <a:endCxn id="29" idx="3"/>
          </p:cNvCxnSpPr>
          <p:nvPr/>
        </p:nvCxnSpPr>
        <p:spPr>
          <a:xfrm flipV="1">
            <a:off x="3492190" y="2088787"/>
            <a:ext cx="400455" cy="36652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0244712-7F3A-AE94-B557-1314EB77949F}"/>
              </a:ext>
            </a:extLst>
          </p:cNvPr>
          <p:cNvCxnSpPr>
            <a:cxnSpLocks/>
            <a:stCxn id="5" idx="4"/>
            <a:endCxn id="46" idx="0"/>
          </p:cNvCxnSpPr>
          <p:nvPr/>
        </p:nvCxnSpPr>
        <p:spPr>
          <a:xfrm flipH="1">
            <a:off x="3454656" y="2580942"/>
            <a:ext cx="20994" cy="32419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9CEE0C-8587-F4A4-1657-0FE53F4A9575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517292" y="2548989"/>
            <a:ext cx="746795" cy="68444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6086513-D330-D295-F63E-ED5996AF855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24143" y="2496949"/>
            <a:ext cx="1403901" cy="12283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0BE7CA-91E9-7408-A66B-FA8E35A2DCF6}"/>
                  </a:ext>
                </a:extLst>
              </p:cNvPr>
              <p:cNvSpPr txBox="1"/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0BE7CA-91E9-7408-A66B-FA8E35A2D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CC751A3-5651-BDEA-510B-73775E2A150D}"/>
              </a:ext>
            </a:extLst>
          </p:cNvPr>
          <p:cNvSpPr/>
          <p:nvPr/>
        </p:nvSpPr>
        <p:spPr>
          <a:xfrm rot="20700000">
            <a:off x="3389320" y="2446119"/>
            <a:ext cx="137160" cy="1371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AECEAA-C253-4DB6-CC8E-3C91DCFE4EF9}"/>
              </a:ext>
            </a:extLst>
          </p:cNvPr>
          <p:cNvGrpSpPr/>
          <p:nvPr/>
        </p:nvGrpSpPr>
        <p:grpSpPr>
          <a:xfrm>
            <a:off x="1493620" y="1306053"/>
            <a:ext cx="5551325" cy="4268069"/>
            <a:chOff x="1493620" y="1306053"/>
            <a:chExt cx="5551325" cy="426806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F71E075-602B-8712-6243-C322BDB489D6}"/>
                </a:ext>
              </a:extLst>
            </p:cNvPr>
            <p:cNvSpPr txBox="1"/>
            <p:nvPr/>
          </p:nvSpPr>
          <p:spPr>
            <a:xfrm>
              <a:off x="2718080" y="1357303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[2]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5E8FC-795B-B5D4-91FF-8F3160BA9171}"/>
                </a:ext>
              </a:extLst>
            </p:cNvPr>
            <p:cNvSpPr/>
            <p:nvPr/>
          </p:nvSpPr>
          <p:spPr>
            <a:xfrm>
              <a:off x="1493620" y="2911153"/>
              <a:ext cx="364145" cy="36576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1BEF5F-DD46-FD67-6305-AE45DAF91CB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V="1">
              <a:off x="1864468" y="1507185"/>
              <a:ext cx="1209521" cy="1397956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E07BB6B-C240-BC7B-7278-704F6A51F495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1864468" y="3276913"/>
              <a:ext cx="1209521" cy="2011913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38D5B5-749B-A4EB-66FE-CFC578648F0B}"/>
                </a:ext>
              </a:extLst>
            </p:cNvPr>
            <p:cNvSpPr/>
            <p:nvPr/>
          </p:nvSpPr>
          <p:spPr>
            <a:xfrm>
              <a:off x="3073989" y="1507185"/>
              <a:ext cx="3781641" cy="3781641"/>
            </a:xfrm>
            <a:custGeom>
              <a:avLst/>
              <a:gdLst>
                <a:gd name="connsiteX0" fmla="*/ 0 w 3781641"/>
                <a:gd name="connsiteY0" fmla="*/ 0 h 3781641"/>
                <a:gd name="connsiteX1" fmla="*/ 3781641 w 3781641"/>
                <a:gd name="connsiteY1" fmla="*/ 0 h 3781641"/>
                <a:gd name="connsiteX2" fmla="*/ 3781641 w 3781641"/>
                <a:gd name="connsiteY2" fmla="*/ 3781641 h 3781641"/>
                <a:gd name="connsiteX3" fmla="*/ 0 w 3781641"/>
                <a:gd name="connsiteY3" fmla="*/ 3781641 h 37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1641" h="3781641">
                  <a:moveTo>
                    <a:pt x="0" y="0"/>
                  </a:moveTo>
                  <a:lnTo>
                    <a:pt x="3781641" y="0"/>
                  </a:lnTo>
                  <a:lnTo>
                    <a:pt x="3781641" y="3781641"/>
                  </a:lnTo>
                  <a:lnTo>
                    <a:pt x="0" y="3781641"/>
                  </a:lnTo>
                  <a:close/>
                </a:path>
              </a:pathLst>
            </a:custGeom>
            <a:noFill/>
            <a:ln w="5251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9F2636-F5CD-6C4D-1D91-C86005624412}"/>
                </a:ext>
              </a:extLst>
            </p:cNvPr>
            <p:cNvSpPr/>
            <p:nvPr/>
          </p:nvSpPr>
          <p:spPr>
            <a:xfrm>
              <a:off x="4928044" y="2287673"/>
              <a:ext cx="630273" cy="630273"/>
            </a:xfrm>
            <a:custGeom>
              <a:avLst/>
              <a:gdLst>
                <a:gd name="connsiteX0" fmla="*/ 0 w 630273"/>
                <a:gd name="connsiteY0" fmla="*/ 0 h 630273"/>
                <a:gd name="connsiteX1" fmla="*/ 630274 w 630273"/>
                <a:gd name="connsiteY1" fmla="*/ 0 h 630273"/>
                <a:gd name="connsiteX2" fmla="*/ 630274 w 630273"/>
                <a:gd name="connsiteY2" fmla="*/ 630274 h 630273"/>
                <a:gd name="connsiteX3" fmla="*/ 0 w 630273"/>
                <a:gd name="connsiteY3" fmla="*/ 630274 h 63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273" h="630273">
                  <a:moveTo>
                    <a:pt x="0" y="0"/>
                  </a:moveTo>
                  <a:lnTo>
                    <a:pt x="630274" y="0"/>
                  </a:lnTo>
                  <a:lnTo>
                    <a:pt x="630274" y="630274"/>
                  </a:lnTo>
                  <a:lnTo>
                    <a:pt x="0" y="630274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6F5507-12F0-D90B-21E3-05384D587396}"/>
                </a:ext>
              </a:extLst>
            </p:cNvPr>
            <p:cNvSpPr/>
            <p:nvPr/>
          </p:nvSpPr>
          <p:spPr>
            <a:xfrm>
              <a:off x="5336672" y="3062209"/>
              <a:ext cx="474455" cy="342448"/>
            </a:xfrm>
            <a:custGeom>
              <a:avLst/>
              <a:gdLst>
                <a:gd name="connsiteX0" fmla="*/ 0 w 474455"/>
                <a:gd name="connsiteY0" fmla="*/ 0 h 342448"/>
                <a:gd name="connsiteX1" fmla="*/ 474456 w 474455"/>
                <a:gd name="connsiteY1" fmla="*/ 0 h 342448"/>
                <a:gd name="connsiteX2" fmla="*/ 474456 w 474455"/>
                <a:gd name="connsiteY2" fmla="*/ 342449 h 342448"/>
                <a:gd name="connsiteX3" fmla="*/ 0 w 474455"/>
                <a:gd name="connsiteY3" fmla="*/ 342449 h 34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455" h="342448">
                  <a:moveTo>
                    <a:pt x="0" y="0"/>
                  </a:moveTo>
                  <a:lnTo>
                    <a:pt x="474456" y="0"/>
                  </a:lnTo>
                  <a:lnTo>
                    <a:pt x="474456" y="342449"/>
                  </a:lnTo>
                  <a:lnTo>
                    <a:pt x="0" y="342449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FEB19C-5085-DE24-E4B7-9E1041CAF749}"/>
                </a:ext>
              </a:extLst>
            </p:cNvPr>
            <p:cNvSpPr/>
            <p:nvPr/>
          </p:nvSpPr>
          <p:spPr>
            <a:xfrm>
              <a:off x="4617810" y="3395554"/>
              <a:ext cx="609614" cy="409327"/>
            </a:xfrm>
            <a:custGeom>
              <a:avLst/>
              <a:gdLst>
                <a:gd name="connsiteX0" fmla="*/ 0 w 609614"/>
                <a:gd name="connsiteY0" fmla="*/ 0 h 409327"/>
                <a:gd name="connsiteX1" fmla="*/ 609615 w 609614"/>
                <a:gd name="connsiteY1" fmla="*/ 0 h 409327"/>
                <a:gd name="connsiteX2" fmla="*/ 609615 w 609614"/>
                <a:gd name="connsiteY2" fmla="*/ 409328 h 409327"/>
                <a:gd name="connsiteX3" fmla="*/ 0 w 609614"/>
                <a:gd name="connsiteY3" fmla="*/ 409328 h 4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14" h="409327">
                  <a:moveTo>
                    <a:pt x="0" y="0"/>
                  </a:moveTo>
                  <a:lnTo>
                    <a:pt x="609615" y="0"/>
                  </a:lnTo>
                  <a:lnTo>
                    <a:pt x="609615" y="409328"/>
                  </a:lnTo>
                  <a:lnTo>
                    <a:pt x="0" y="409328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86548C-4051-A8EF-DAFF-46F4234F6ED6}"/>
                </a:ext>
              </a:extLst>
            </p:cNvPr>
            <p:cNvSpPr/>
            <p:nvPr/>
          </p:nvSpPr>
          <p:spPr>
            <a:xfrm>
              <a:off x="3892645" y="1680160"/>
              <a:ext cx="1170558" cy="408627"/>
            </a:xfrm>
            <a:custGeom>
              <a:avLst/>
              <a:gdLst>
                <a:gd name="connsiteX0" fmla="*/ 0 w 1170558"/>
                <a:gd name="connsiteY0" fmla="*/ 0 h 408627"/>
                <a:gd name="connsiteX1" fmla="*/ 1170558 w 1170558"/>
                <a:gd name="connsiteY1" fmla="*/ 0 h 408627"/>
                <a:gd name="connsiteX2" fmla="*/ 1170558 w 1170558"/>
                <a:gd name="connsiteY2" fmla="*/ 408627 h 408627"/>
                <a:gd name="connsiteX3" fmla="*/ 0 w 1170558"/>
                <a:gd name="connsiteY3" fmla="*/ 408627 h 4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558" h="408627">
                  <a:moveTo>
                    <a:pt x="0" y="0"/>
                  </a:moveTo>
                  <a:lnTo>
                    <a:pt x="1170558" y="0"/>
                  </a:lnTo>
                  <a:lnTo>
                    <a:pt x="1170558" y="408627"/>
                  </a:lnTo>
                  <a:lnTo>
                    <a:pt x="0" y="408627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DEB0B0-7598-770F-FEAC-EA1CF23E8FE0}"/>
                </a:ext>
              </a:extLst>
            </p:cNvPr>
            <p:cNvSpPr/>
            <p:nvPr/>
          </p:nvSpPr>
          <p:spPr>
            <a:xfrm>
              <a:off x="3191290" y="2912694"/>
              <a:ext cx="585103" cy="466752"/>
            </a:xfrm>
            <a:custGeom>
              <a:avLst/>
              <a:gdLst>
                <a:gd name="connsiteX0" fmla="*/ 0 w 585103"/>
                <a:gd name="connsiteY0" fmla="*/ 0 h 466752"/>
                <a:gd name="connsiteX1" fmla="*/ 585104 w 585103"/>
                <a:gd name="connsiteY1" fmla="*/ 0 h 466752"/>
                <a:gd name="connsiteX2" fmla="*/ 585104 w 585103"/>
                <a:gd name="connsiteY2" fmla="*/ 466753 h 466752"/>
                <a:gd name="connsiteX3" fmla="*/ 0 w 585103"/>
                <a:gd name="connsiteY3" fmla="*/ 466753 h 46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103" h="466752">
                  <a:moveTo>
                    <a:pt x="0" y="0"/>
                  </a:moveTo>
                  <a:lnTo>
                    <a:pt x="585104" y="0"/>
                  </a:lnTo>
                  <a:lnTo>
                    <a:pt x="585104" y="466753"/>
                  </a:lnTo>
                  <a:lnTo>
                    <a:pt x="0" y="466753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A3E0BA-7454-7C7C-2DBD-56852DF84FBA}"/>
                </a:ext>
              </a:extLst>
            </p:cNvPr>
            <p:cNvSpPr/>
            <p:nvPr/>
          </p:nvSpPr>
          <p:spPr>
            <a:xfrm>
              <a:off x="4064569" y="3219428"/>
              <a:ext cx="413179" cy="751075"/>
            </a:xfrm>
            <a:custGeom>
              <a:avLst/>
              <a:gdLst>
                <a:gd name="connsiteX0" fmla="*/ 0 w 413179"/>
                <a:gd name="connsiteY0" fmla="*/ 0 h 751075"/>
                <a:gd name="connsiteX1" fmla="*/ 413179 w 413179"/>
                <a:gd name="connsiteY1" fmla="*/ 0 h 751075"/>
                <a:gd name="connsiteX2" fmla="*/ 413179 w 413179"/>
                <a:gd name="connsiteY2" fmla="*/ 751076 h 751075"/>
                <a:gd name="connsiteX3" fmla="*/ 0 w 413179"/>
                <a:gd name="connsiteY3" fmla="*/ 751076 h 7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179" h="751075">
                  <a:moveTo>
                    <a:pt x="0" y="0"/>
                  </a:moveTo>
                  <a:lnTo>
                    <a:pt x="413179" y="0"/>
                  </a:lnTo>
                  <a:lnTo>
                    <a:pt x="413179" y="751076"/>
                  </a:lnTo>
                  <a:lnTo>
                    <a:pt x="0" y="751076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308939-7A73-85FC-53F3-82C664B00CF5}"/>
                </a:ext>
              </a:extLst>
            </p:cNvPr>
            <p:cNvSpPr/>
            <p:nvPr/>
          </p:nvSpPr>
          <p:spPr>
            <a:xfrm>
              <a:off x="5945586" y="2949811"/>
              <a:ext cx="455897" cy="1279455"/>
            </a:xfrm>
            <a:custGeom>
              <a:avLst/>
              <a:gdLst>
                <a:gd name="connsiteX0" fmla="*/ 0 w 455897"/>
                <a:gd name="connsiteY0" fmla="*/ 0 h 1279455"/>
                <a:gd name="connsiteX1" fmla="*/ 455898 w 455897"/>
                <a:gd name="connsiteY1" fmla="*/ 0 h 1279455"/>
                <a:gd name="connsiteX2" fmla="*/ 455898 w 455897"/>
                <a:gd name="connsiteY2" fmla="*/ 1279455 h 1279455"/>
                <a:gd name="connsiteX3" fmla="*/ 0 w 455897"/>
                <a:gd name="connsiteY3" fmla="*/ 1279455 h 127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897" h="1279455">
                  <a:moveTo>
                    <a:pt x="0" y="0"/>
                  </a:moveTo>
                  <a:lnTo>
                    <a:pt x="455898" y="0"/>
                  </a:lnTo>
                  <a:lnTo>
                    <a:pt x="455898" y="1279455"/>
                  </a:lnTo>
                  <a:lnTo>
                    <a:pt x="0" y="1279455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038ECD-F894-84A6-9017-5225F0740D69}"/>
                </a:ext>
              </a:extLst>
            </p:cNvPr>
            <p:cNvSpPr/>
            <p:nvPr/>
          </p:nvSpPr>
          <p:spPr>
            <a:xfrm>
              <a:off x="4665080" y="4527595"/>
              <a:ext cx="1023494" cy="388318"/>
            </a:xfrm>
            <a:custGeom>
              <a:avLst/>
              <a:gdLst>
                <a:gd name="connsiteX0" fmla="*/ 0 w 1023494"/>
                <a:gd name="connsiteY0" fmla="*/ 0 h 388318"/>
                <a:gd name="connsiteX1" fmla="*/ 1023494 w 1023494"/>
                <a:gd name="connsiteY1" fmla="*/ 0 h 388318"/>
                <a:gd name="connsiteX2" fmla="*/ 1023494 w 1023494"/>
                <a:gd name="connsiteY2" fmla="*/ 388318 h 388318"/>
                <a:gd name="connsiteX3" fmla="*/ 0 w 1023494"/>
                <a:gd name="connsiteY3" fmla="*/ 388318 h 3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94" h="388318">
                  <a:moveTo>
                    <a:pt x="0" y="0"/>
                  </a:moveTo>
                  <a:lnTo>
                    <a:pt x="1023494" y="0"/>
                  </a:lnTo>
                  <a:lnTo>
                    <a:pt x="1023494" y="388318"/>
                  </a:lnTo>
                  <a:lnTo>
                    <a:pt x="0" y="388318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E977A8-B8D6-B283-65B2-64C34B366600}"/>
                </a:ext>
              </a:extLst>
            </p:cNvPr>
            <p:cNvSpPr/>
            <p:nvPr/>
          </p:nvSpPr>
          <p:spPr>
            <a:xfrm>
              <a:off x="6281382" y="3148697"/>
              <a:ext cx="517874" cy="344549"/>
            </a:xfrm>
            <a:custGeom>
              <a:avLst/>
              <a:gdLst>
                <a:gd name="connsiteX0" fmla="*/ 0 w 517874"/>
                <a:gd name="connsiteY0" fmla="*/ 0 h 344549"/>
                <a:gd name="connsiteX1" fmla="*/ 517875 w 517874"/>
                <a:gd name="connsiteY1" fmla="*/ 0 h 344549"/>
                <a:gd name="connsiteX2" fmla="*/ 517875 w 517874"/>
                <a:gd name="connsiteY2" fmla="*/ 344550 h 344549"/>
                <a:gd name="connsiteX3" fmla="*/ 0 w 517874"/>
                <a:gd name="connsiteY3" fmla="*/ 344550 h 3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874" h="344549">
                  <a:moveTo>
                    <a:pt x="0" y="0"/>
                  </a:moveTo>
                  <a:lnTo>
                    <a:pt x="517875" y="0"/>
                  </a:lnTo>
                  <a:lnTo>
                    <a:pt x="517875" y="344550"/>
                  </a:lnTo>
                  <a:lnTo>
                    <a:pt x="0" y="344550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2665C21-F3F2-19E6-7037-7872179F46CE}"/>
                </a:ext>
              </a:extLst>
            </p:cNvPr>
            <p:cNvSpPr/>
            <p:nvPr/>
          </p:nvSpPr>
          <p:spPr>
            <a:xfrm>
              <a:off x="3445851" y="4406793"/>
              <a:ext cx="502117" cy="463951"/>
            </a:xfrm>
            <a:custGeom>
              <a:avLst/>
              <a:gdLst>
                <a:gd name="connsiteX0" fmla="*/ 0 w 502117"/>
                <a:gd name="connsiteY0" fmla="*/ 0 h 463951"/>
                <a:gd name="connsiteX1" fmla="*/ 502118 w 502117"/>
                <a:gd name="connsiteY1" fmla="*/ 0 h 463951"/>
                <a:gd name="connsiteX2" fmla="*/ 502118 w 502117"/>
                <a:gd name="connsiteY2" fmla="*/ 463951 h 463951"/>
                <a:gd name="connsiteX3" fmla="*/ 0 w 502117"/>
                <a:gd name="connsiteY3" fmla="*/ 463951 h 46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117" h="463951">
                  <a:moveTo>
                    <a:pt x="0" y="0"/>
                  </a:moveTo>
                  <a:lnTo>
                    <a:pt x="502118" y="0"/>
                  </a:lnTo>
                  <a:lnTo>
                    <a:pt x="502118" y="463951"/>
                  </a:lnTo>
                  <a:lnTo>
                    <a:pt x="0" y="463951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3D86B4-1E53-5B2A-F935-4AA468738714}"/>
                </a:ext>
              </a:extLst>
            </p:cNvPr>
            <p:cNvSpPr txBox="1"/>
            <p:nvPr/>
          </p:nvSpPr>
          <p:spPr>
            <a:xfrm>
              <a:off x="4684638" y="3326724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2ED9F4-A8D7-DDD1-AACB-27CBAB1C964E}"/>
                </a:ext>
              </a:extLst>
            </p:cNvPr>
            <p:cNvSpPr txBox="1"/>
            <p:nvPr/>
          </p:nvSpPr>
          <p:spPr>
            <a:xfrm>
              <a:off x="4925193" y="3536815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6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5FF883-D293-49A8-94D3-8282369E913C}"/>
                </a:ext>
              </a:extLst>
            </p:cNvPr>
            <p:cNvSpPr/>
            <p:nvPr/>
          </p:nvSpPr>
          <p:spPr>
            <a:xfrm>
              <a:off x="6252319" y="1680160"/>
              <a:ext cx="482159" cy="482159"/>
            </a:xfrm>
            <a:custGeom>
              <a:avLst/>
              <a:gdLst>
                <a:gd name="connsiteX0" fmla="*/ 0 w 482159"/>
                <a:gd name="connsiteY0" fmla="*/ 0 h 482159"/>
                <a:gd name="connsiteX1" fmla="*/ 482159 w 482159"/>
                <a:gd name="connsiteY1" fmla="*/ 0 h 482159"/>
                <a:gd name="connsiteX2" fmla="*/ 482159 w 482159"/>
                <a:gd name="connsiteY2" fmla="*/ 482159 h 482159"/>
                <a:gd name="connsiteX3" fmla="*/ 0 w 482159"/>
                <a:gd name="connsiteY3" fmla="*/ 482159 h 48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159" h="482159">
                  <a:moveTo>
                    <a:pt x="0" y="0"/>
                  </a:moveTo>
                  <a:lnTo>
                    <a:pt x="482159" y="0"/>
                  </a:lnTo>
                  <a:lnTo>
                    <a:pt x="482159" y="482159"/>
                  </a:lnTo>
                  <a:lnTo>
                    <a:pt x="0" y="482159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BC879F-628F-E789-AB6A-1620BE83A9E0}"/>
                </a:ext>
              </a:extLst>
            </p:cNvPr>
            <p:cNvSpPr/>
            <p:nvPr/>
          </p:nvSpPr>
          <p:spPr>
            <a:xfrm>
              <a:off x="6216253" y="4693917"/>
              <a:ext cx="517874" cy="344549"/>
            </a:xfrm>
            <a:custGeom>
              <a:avLst/>
              <a:gdLst>
                <a:gd name="connsiteX0" fmla="*/ 0 w 517874"/>
                <a:gd name="connsiteY0" fmla="*/ 0 h 344549"/>
                <a:gd name="connsiteX1" fmla="*/ 517875 w 517874"/>
                <a:gd name="connsiteY1" fmla="*/ 0 h 344549"/>
                <a:gd name="connsiteX2" fmla="*/ 517875 w 517874"/>
                <a:gd name="connsiteY2" fmla="*/ 344549 h 344549"/>
                <a:gd name="connsiteX3" fmla="*/ 0 w 517874"/>
                <a:gd name="connsiteY3" fmla="*/ 344549 h 3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874" h="344549">
                  <a:moveTo>
                    <a:pt x="0" y="0"/>
                  </a:moveTo>
                  <a:lnTo>
                    <a:pt x="517875" y="0"/>
                  </a:lnTo>
                  <a:lnTo>
                    <a:pt x="517875" y="344549"/>
                  </a:lnTo>
                  <a:lnTo>
                    <a:pt x="0" y="344549"/>
                  </a:lnTo>
                  <a:close/>
                </a:path>
              </a:pathLst>
            </a:custGeom>
            <a:noFill/>
            <a:ln w="26257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D57080-A0DC-0303-6C9B-E83D0401DDC3}"/>
                </a:ext>
              </a:extLst>
            </p:cNvPr>
            <p:cNvSpPr txBox="1"/>
            <p:nvPr/>
          </p:nvSpPr>
          <p:spPr>
            <a:xfrm>
              <a:off x="3972079" y="1600125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519A53-7301-3858-B2D2-99694D28AAE2}"/>
                </a:ext>
              </a:extLst>
            </p:cNvPr>
            <p:cNvSpPr txBox="1"/>
            <p:nvPr/>
          </p:nvSpPr>
          <p:spPr>
            <a:xfrm>
              <a:off x="4206882" y="1810216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C30B2A-73C9-F9AE-A710-92EC5AE8CA0D}"/>
                </a:ext>
              </a:extLst>
            </p:cNvPr>
            <p:cNvSpPr txBox="1"/>
            <p:nvPr/>
          </p:nvSpPr>
          <p:spPr>
            <a:xfrm>
              <a:off x="6245616" y="1647745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A2985D-D0E3-1CB4-72FB-A69B3B1360C0}"/>
                </a:ext>
              </a:extLst>
            </p:cNvPr>
            <p:cNvSpPr txBox="1"/>
            <p:nvPr/>
          </p:nvSpPr>
          <p:spPr>
            <a:xfrm>
              <a:off x="6486170" y="1857837"/>
              <a:ext cx="272832" cy="28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E7AA7D-DB9F-1EA4-EA2D-9AA84410265A}"/>
                </a:ext>
              </a:extLst>
            </p:cNvPr>
            <p:cNvSpPr txBox="1"/>
            <p:nvPr/>
          </p:nvSpPr>
          <p:spPr>
            <a:xfrm>
              <a:off x="5002576" y="2338595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2E2A49-B351-52C0-19BA-AD0E92E90DB1}"/>
                </a:ext>
              </a:extLst>
            </p:cNvPr>
            <p:cNvSpPr txBox="1"/>
            <p:nvPr/>
          </p:nvSpPr>
          <p:spPr>
            <a:xfrm>
              <a:off x="5242780" y="2548686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1E4050-D04B-1DBD-2B0C-EC3838EB3660}"/>
                </a:ext>
              </a:extLst>
            </p:cNvPr>
            <p:cNvSpPr txBox="1"/>
            <p:nvPr/>
          </p:nvSpPr>
          <p:spPr>
            <a:xfrm>
              <a:off x="3252517" y="2905141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E9F334-C1DD-9B7C-366C-2B2833613B33}"/>
                </a:ext>
              </a:extLst>
            </p:cNvPr>
            <p:cNvSpPr txBox="1"/>
            <p:nvPr/>
          </p:nvSpPr>
          <p:spPr>
            <a:xfrm>
              <a:off x="3492721" y="3115232"/>
              <a:ext cx="272832" cy="28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37F296-230D-8179-140B-D835FF590B18}"/>
                </a:ext>
              </a:extLst>
            </p:cNvPr>
            <p:cNvSpPr txBox="1"/>
            <p:nvPr/>
          </p:nvSpPr>
          <p:spPr>
            <a:xfrm>
              <a:off x="4016198" y="3252142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AAAE37-3B76-1EDD-2A72-AEDA816C40BC}"/>
                </a:ext>
              </a:extLst>
            </p:cNvPr>
            <p:cNvSpPr txBox="1"/>
            <p:nvPr/>
          </p:nvSpPr>
          <p:spPr>
            <a:xfrm>
              <a:off x="4256402" y="3462233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2DCA6D-CCC9-B26E-EF42-74697E182171}"/>
                </a:ext>
              </a:extLst>
            </p:cNvPr>
            <p:cNvSpPr txBox="1"/>
            <p:nvPr/>
          </p:nvSpPr>
          <p:spPr>
            <a:xfrm>
              <a:off x="5318763" y="2959765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2CC048-FD1A-6D5D-5CCF-2B5B8E167F9E}"/>
                </a:ext>
              </a:extLst>
            </p:cNvPr>
            <p:cNvSpPr txBox="1"/>
            <p:nvPr/>
          </p:nvSpPr>
          <p:spPr>
            <a:xfrm>
              <a:off x="5558968" y="3169856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AEA282-EB6C-0A3E-C28B-A0EB5FF41813}"/>
                </a:ext>
              </a:extLst>
            </p:cNvPr>
            <p:cNvSpPr txBox="1"/>
            <p:nvPr/>
          </p:nvSpPr>
          <p:spPr>
            <a:xfrm>
              <a:off x="5924876" y="3356137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3FBFDFC-B659-6186-1237-5B75B489B679}"/>
                </a:ext>
              </a:extLst>
            </p:cNvPr>
            <p:cNvSpPr txBox="1"/>
            <p:nvPr/>
          </p:nvSpPr>
          <p:spPr>
            <a:xfrm>
              <a:off x="6165081" y="3566228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F71DF7-1EAB-03F5-6079-EB4D125EF3D8}"/>
                </a:ext>
              </a:extLst>
            </p:cNvPr>
            <p:cNvSpPr txBox="1"/>
            <p:nvPr/>
          </p:nvSpPr>
          <p:spPr>
            <a:xfrm>
              <a:off x="6341557" y="3044852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F30D31-6052-D65F-B7F7-DA1268234DB8}"/>
                </a:ext>
              </a:extLst>
            </p:cNvPr>
            <p:cNvSpPr txBox="1"/>
            <p:nvPr/>
          </p:nvSpPr>
          <p:spPr>
            <a:xfrm>
              <a:off x="6581762" y="3254943"/>
              <a:ext cx="277421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5F6124-0069-6C89-ACD0-D45703CB5AA2}"/>
                </a:ext>
              </a:extLst>
            </p:cNvPr>
            <p:cNvSpPr txBox="1"/>
            <p:nvPr/>
          </p:nvSpPr>
          <p:spPr>
            <a:xfrm>
              <a:off x="3398180" y="4365275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236FCE-C490-FBD3-FECE-F3DD1C758036}"/>
                </a:ext>
              </a:extLst>
            </p:cNvPr>
            <p:cNvSpPr txBox="1"/>
            <p:nvPr/>
          </p:nvSpPr>
          <p:spPr>
            <a:xfrm>
              <a:off x="3638384" y="4575366"/>
              <a:ext cx="371962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10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D15850D-9ECF-34A2-2600-40B63D292ABF}"/>
                </a:ext>
              </a:extLst>
            </p:cNvPr>
            <p:cNvSpPr txBox="1"/>
            <p:nvPr/>
          </p:nvSpPr>
          <p:spPr>
            <a:xfrm>
              <a:off x="4913287" y="4448261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BD1264-8F5F-CC10-61AE-9ACCCB8A8971}"/>
                </a:ext>
              </a:extLst>
            </p:cNvPr>
            <p:cNvSpPr txBox="1"/>
            <p:nvPr/>
          </p:nvSpPr>
          <p:spPr>
            <a:xfrm>
              <a:off x="5153492" y="4658352"/>
              <a:ext cx="371962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19BBEF-186F-04B4-58BC-8CBCFCD4A7DC}"/>
                </a:ext>
              </a:extLst>
            </p:cNvPr>
            <p:cNvSpPr txBox="1"/>
            <p:nvPr/>
          </p:nvSpPr>
          <p:spPr>
            <a:xfrm>
              <a:off x="6194493" y="4584470"/>
              <a:ext cx="404278" cy="51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757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69AE3-D387-30B0-36BF-22273EAE4442}"/>
                </a:ext>
              </a:extLst>
            </p:cNvPr>
            <p:cNvSpPr txBox="1"/>
            <p:nvPr/>
          </p:nvSpPr>
          <p:spPr>
            <a:xfrm>
              <a:off x="6435048" y="4794561"/>
              <a:ext cx="371962" cy="280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41" spc="0" baseline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12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E27BDDE-A732-61E5-60EC-E0C55665DF76}"/>
                </a:ext>
              </a:extLst>
            </p:cNvPr>
            <p:cNvSpPr txBox="1"/>
            <p:nvPr/>
          </p:nvSpPr>
          <p:spPr>
            <a:xfrm>
              <a:off x="2617693" y="1306053"/>
              <a:ext cx="287925" cy="33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4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x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E688937-83A7-0C6D-0371-B0EF7143B3DC}"/>
                </a:ext>
              </a:extLst>
            </p:cNvPr>
            <p:cNvSpPr txBox="1"/>
            <p:nvPr/>
          </p:nvSpPr>
          <p:spPr>
            <a:xfrm>
              <a:off x="6666315" y="528882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[1]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1D0247-F365-143D-5AC3-3E9085B02D49}"/>
                </a:ext>
              </a:extLst>
            </p:cNvPr>
            <p:cNvSpPr txBox="1"/>
            <p:nvPr/>
          </p:nvSpPr>
          <p:spPr>
            <a:xfrm>
              <a:off x="6565928" y="5237576"/>
              <a:ext cx="287925" cy="33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54" spc="0" baseline="0" dirty="0">
                  <a:ln/>
                  <a:solidFill>
                    <a:srgbClr val="231F20"/>
                  </a:solidFill>
                  <a:latin typeface="Cambria Math"/>
                  <a:ea typeface="Cambria Math"/>
                  <a:sym typeface="Cambria Math"/>
                  <a:rtl val="0"/>
                </a:rPr>
                <a:t>x</a:t>
              </a:r>
            </a:p>
          </p:txBody>
        </p:sp>
      </p:grp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A61B58CF-468C-E9A8-E3A5-8F3CD96E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853" y="1452584"/>
            <a:ext cx="4071574" cy="1423554"/>
          </a:xfrm>
        </p:spPr>
        <p:txBody>
          <a:bodyPr/>
          <a:lstStyle/>
          <a:p>
            <a:r>
              <a:rPr lang="en-US" dirty="0"/>
              <a:t>Searching every region is slow</a:t>
            </a:r>
          </a:p>
          <a:p>
            <a:r>
              <a:rPr lang="en-US" dirty="0"/>
              <a:t>Most are not relevant (far) and don’t match user’s constraints</a:t>
            </a:r>
          </a:p>
        </p:txBody>
      </p:sp>
    </p:spTree>
    <p:extLst>
      <p:ext uri="{BB962C8B-B14F-4D97-AF65-F5344CB8AC3E}">
        <p14:creationId xmlns:p14="http://schemas.microsoft.com/office/powerpoint/2010/main" val="27864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E5E8FC-795B-B5D4-91FF-8F3160BA9171}"/>
              </a:ext>
            </a:extLst>
          </p:cNvPr>
          <p:cNvSpPr/>
          <p:nvPr/>
        </p:nvSpPr>
        <p:spPr>
          <a:xfrm>
            <a:off x="1493620" y="2911153"/>
            <a:ext cx="364145" cy="36576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BEF5F-DD46-FD67-6305-AE45DAF91CBF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864468" y="1507185"/>
            <a:ext cx="1209521" cy="139795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7BB6B-C240-BC7B-7278-704F6A51F495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864468" y="3276913"/>
            <a:ext cx="1209521" cy="20119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38D5B5-749B-A4EB-66FE-CFC578648F0B}"/>
              </a:ext>
            </a:extLst>
          </p:cNvPr>
          <p:cNvSpPr/>
          <p:nvPr/>
        </p:nvSpPr>
        <p:spPr>
          <a:xfrm>
            <a:off x="3073989" y="1507185"/>
            <a:ext cx="3781641" cy="3781641"/>
          </a:xfrm>
          <a:custGeom>
            <a:avLst/>
            <a:gdLst>
              <a:gd name="connsiteX0" fmla="*/ 0 w 3781641"/>
              <a:gd name="connsiteY0" fmla="*/ 0 h 3781641"/>
              <a:gd name="connsiteX1" fmla="*/ 3781641 w 3781641"/>
              <a:gd name="connsiteY1" fmla="*/ 0 h 3781641"/>
              <a:gd name="connsiteX2" fmla="*/ 3781641 w 3781641"/>
              <a:gd name="connsiteY2" fmla="*/ 3781641 h 3781641"/>
              <a:gd name="connsiteX3" fmla="*/ 0 w 3781641"/>
              <a:gd name="connsiteY3" fmla="*/ 3781641 h 37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641" h="3781641">
                <a:moveTo>
                  <a:pt x="0" y="0"/>
                </a:moveTo>
                <a:lnTo>
                  <a:pt x="3781641" y="0"/>
                </a:lnTo>
                <a:lnTo>
                  <a:pt x="3781641" y="3781641"/>
                </a:lnTo>
                <a:lnTo>
                  <a:pt x="0" y="3781641"/>
                </a:lnTo>
                <a:close/>
              </a:path>
            </a:pathLst>
          </a:custGeom>
          <a:noFill/>
          <a:ln w="52514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9F2636-F5CD-6C4D-1D91-C86005624412}"/>
              </a:ext>
            </a:extLst>
          </p:cNvPr>
          <p:cNvSpPr/>
          <p:nvPr/>
        </p:nvSpPr>
        <p:spPr>
          <a:xfrm>
            <a:off x="4928044" y="2287673"/>
            <a:ext cx="630273" cy="630273"/>
          </a:xfrm>
          <a:custGeom>
            <a:avLst/>
            <a:gdLst>
              <a:gd name="connsiteX0" fmla="*/ 0 w 630273"/>
              <a:gd name="connsiteY0" fmla="*/ 0 h 630273"/>
              <a:gd name="connsiteX1" fmla="*/ 630274 w 630273"/>
              <a:gd name="connsiteY1" fmla="*/ 0 h 630273"/>
              <a:gd name="connsiteX2" fmla="*/ 630274 w 630273"/>
              <a:gd name="connsiteY2" fmla="*/ 630274 h 630273"/>
              <a:gd name="connsiteX3" fmla="*/ 0 w 630273"/>
              <a:gd name="connsiteY3" fmla="*/ 630274 h 6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273" h="630273">
                <a:moveTo>
                  <a:pt x="0" y="0"/>
                </a:moveTo>
                <a:lnTo>
                  <a:pt x="630274" y="0"/>
                </a:lnTo>
                <a:lnTo>
                  <a:pt x="630274" y="630274"/>
                </a:lnTo>
                <a:lnTo>
                  <a:pt x="0" y="630274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6F5507-12F0-D90B-21E3-05384D587396}"/>
              </a:ext>
            </a:extLst>
          </p:cNvPr>
          <p:cNvSpPr/>
          <p:nvPr/>
        </p:nvSpPr>
        <p:spPr>
          <a:xfrm>
            <a:off x="5336672" y="3062209"/>
            <a:ext cx="474455" cy="342448"/>
          </a:xfrm>
          <a:custGeom>
            <a:avLst/>
            <a:gdLst>
              <a:gd name="connsiteX0" fmla="*/ 0 w 474455"/>
              <a:gd name="connsiteY0" fmla="*/ 0 h 342448"/>
              <a:gd name="connsiteX1" fmla="*/ 474456 w 474455"/>
              <a:gd name="connsiteY1" fmla="*/ 0 h 342448"/>
              <a:gd name="connsiteX2" fmla="*/ 474456 w 474455"/>
              <a:gd name="connsiteY2" fmla="*/ 342449 h 342448"/>
              <a:gd name="connsiteX3" fmla="*/ 0 w 474455"/>
              <a:gd name="connsiteY3" fmla="*/ 342449 h 3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55" h="342448">
                <a:moveTo>
                  <a:pt x="0" y="0"/>
                </a:moveTo>
                <a:lnTo>
                  <a:pt x="474456" y="0"/>
                </a:lnTo>
                <a:lnTo>
                  <a:pt x="474456" y="342449"/>
                </a:lnTo>
                <a:lnTo>
                  <a:pt x="0" y="3424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FEB19C-5085-DE24-E4B7-9E1041CAF749}"/>
              </a:ext>
            </a:extLst>
          </p:cNvPr>
          <p:cNvSpPr/>
          <p:nvPr/>
        </p:nvSpPr>
        <p:spPr>
          <a:xfrm>
            <a:off x="4617810" y="3395554"/>
            <a:ext cx="609614" cy="409327"/>
          </a:xfrm>
          <a:custGeom>
            <a:avLst/>
            <a:gdLst>
              <a:gd name="connsiteX0" fmla="*/ 0 w 609614"/>
              <a:gd name="connsiteY0" fmla="*/ 0 h 409327"/>
              <a:gd name="connsiteX1" fmla="*/ 609615 w 609614"/>
              <a:gd name="connsiteY1" fmla="*/ 0 h 409327"/>
              <a:gd name="connsiteX2" fmla="*/ 609615 w 609614"/>
              <a:gd name="connsiteY2" fmla="*/ 409328 h 409327"/>
              <a:gd name="connsiteX3" fmla="*/ 0 w 609614"/>
              <a:gd name="connsiteY3" fmla="*/ 409328 h 4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14" h="409327">
                <a:moveTo>
                  <a:pt x="0" y="0"/>
                </a:moveTo>
                <a:lnTo>
                  <a:pt x="609615" y="0"/>
                </a:lnTo>
                <a:lnTo>
                  <a:pt x="609615" y="409328"/>
                </a:lnTo>
                <a:lnTo>
                  <a:pt x="0" y="40932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86548C-4051-A8EF-DAFF-46F4234F6ED6}"/>
              </a:ext>
            </a:extLst>
          </p:cNvPr>
          <p:cNvSpPr/>
          <p:nvPr/>
        </p:nvSpPr>
        <p:spPr>
          <a:xfrm>
            <a:off x="3892645" y="1680160"/>
            <a:ext cx="1170558" cy="408627"/>
          </a:xfrm>
          <a:custGeom>
            <a:avLst/>
            <a:gdLst>
              <a:gd name="connsiteX0" fmla="*/ 0 w 1170558"/>
              <a:gd name="connsiteY0" fmla="*/ 0 h 408627"/>
              <a:gd name="connsiteX1" fmla="*/ 1170558 w 1170558"/>
              <a:gd name="connsiteY1" fmla="*/ 0 h 408627"/>
              <a:gd name="connsiteX2" fmla="*/ 1170558 w 1170558"/>
              <a:gd name="connsiteY2" fmla="*/ 408627 h 408627"/>
              <a:gd name="connsiteX3" fmla="*/ 0 w 1170558"/>
              <a:gd name="connsiteY3" fmla="*/ 408627 h 4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558" h="408627">
                <a:moveTo>
                  <a:pt x="0" y="0"/>
                </a:moveTo>
                <a:lnTo>
                  <a:pt x="1170558" y="0"/>
                </a:lnTo>
                <a:lnTo>
                  <a:pt x="1170558" y="408627"/>
                </a:lnTo>
                <a:lnTo>
                  <a:pt x="0" y="408627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DEB0B0-7598-770F-FEAC-EA1CF23E8FE0}"/>
              </a:ext>
            </a:extLst>
          </p:cNvPr>
          <p:cNvSpPr/>
          <p:nvPr/>
        </p:nvSpPr>
        <p:spPr>
          <a:xfrm>
            <a:off x="3191290" y="2912694"/>
            <a:ext cx="585103" cy="466752"/>
          </a:xfrm>
          <a:custGeom>
            <a:avLst/>
            <a:gdLst>
              <a:gd name="connsiteX0" fmla="*/ 0 w 585103"/>
              <a:gd name="connsiteY0" fmla="*/ 0 h 466752"/>
              <a:gd name="connsiteX1" fmla="*/ 585104 w 585103"/>
              <a:gd name="connsiteY1" fmla="*/ 0 h 466752"/>
              <a:gd name="connsiteX2" fmla="*/ 585104 w 585103"/>
              <a:gd name="connsiteY2" fmla="*/ 466753 h 466752"/>
              <a:gd name="connsiteX3" fmla="*/ 0 w 585103"/>
              <a:gd name="connsiteY3" fmla="*/ 466753 h 4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3" h="466752">
                <a:moveTo>
                  <a:pt x="0" y="0"/>
                </a:moveTo>
                <a:lnTo>
                  <a:pt x="585104" y="0"/>
                </a:lnTo>
                <a:lnTo>
                  <a:pt x="585104" y="466753"/>
                </a:lnTo>
                <a:lnTo>
                  <a:pt x="0" y="466753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A3E0BA-7454-7C7C-2DBD-56852DF84FBA}"/>
              </a:ext>
            </a:extLst>
          </p:cNvPr>
          <p:cNvSpPr/>
          <p:nvPr/>
        </p:nvSpPr>
        <p:spPr>
          <a:xfrm>
            <a:off x="4064569" y="3219428"/>
            <a:ext cx="413179" cy="751075"/>
          </a:xfrm>
          <a:custGeom>
            <a:avLst/>
            <a:gdLst>
              <a:gd name="connsiteX0" fmla="*/ 0 w 413179"/>
              <a:gd name="connsiteY0" fmla="*/ 0 h 751075"/>
              <a:gd name="connsiteX1" fmla="*/ 413179 w 413179"/>
              <a:gd name="connsiteY1" fmla="*/ 0 h 751075"/>
              <a:gd name="connsiteX2" fmla="*/ 413179 w 413179"/>
              <a:gd name="connsiteY2" fmla="*/ 751076 h 751075"/>
              <a:gd name="connsiteX3" fmla="*/ 0 w 413179"/>
              <a:gd name="connsiteY3" fmla="*/ 751076 h 7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79" h="751075">
                <a:moveTo>
                  <a:pt x="0" y="0"/>
                </a:moveTo>
                <a:lnTo>
                  <a:pt x="413179" y="0"/>
                </a:lnTo>
                <a:lnTo>
                  <a:pt x="413179" y="751076"/>
                </a:lnTo>
                <a:lnTo>
                  <a:pt x="0" y="751076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308939-7A73-85FC-53F3-82C664B00CF5}"/>
              </a:ext>
            </a:extLst>
          </p:cNvPr>
          <p:cNvSpPr/>
          <p:nvPr/>
        </p:nvSpPr>
        <p:spPr>
          <a:xfrm>
            <a:off x="5945586" y="2949811"/>
            <a:ext cx="455897" cy="1279455"/>
          </a:xfrm>
          <a:custGeom>
            <a:avLst/>
            <a:gdLst>
              <a:gd name="connsiteX0" fmla="*/ 0 w 455897"/>
              <a:gd name="connsiteY0" fmla="*/ 0 h 1279455"/>
              <a:gd name="connsiteX1" fmla="*/ 455898 w 455897"/>
              <a:gd name="connsiteY1" fmla="*/ 0 h 1279455"/>
              <a:gd name="connsiteX2" fmla="*/ 455898 w 455897"/>
              <a:gd name="connsiteY2" fmla="*/ 1279455 h 1279455"/>
              <a:gd name="connsiteX3" fmla="*/ 0 w 455897"/>
              <a:gd name="connsiteY3" fmla="*/ 1279455 h 12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97" h="1279455">
                <a:moveTo>
                  <a:pt x="0" y="0"/>
                </a:moveTo>
                <a:lnTo>
                  <a:pt x="455898" y="0"/>
                </a:lnTo>
                <a:lnTo>
                  <a:pt x="455898" y="1279455"/>
                </a:lnTo>
                <a:lnTo>
                  <a:pt x="0" y="1279455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038ECD-F894-84A6-9017-5225F0740D69}"/>
              </a:ext>
            </a:extLst>
          </p:cNvPr>
          <p:cNvSpPr/>
          <p:nvPr/>
        </p:nvSpPr>
        <p:spPr>
          <a:xfrm>
            <a:off x="4665080" y="4527595"/>
            <a:ext cx="1023494" cy="388318"/>
          </a:xfrm>
          <a:custGeom>
            <a:avLst/>
            <a:gdLst>
              <a:gd name="connsiteX0" fmla="*/ 0 w 1023494"/>
              <a:gd name="connsiteY0" fmla="*/ 0 h 388318"/>
              <a:gd name="connsiteX1" fmla="*/ 1023494 w 1023494"/>
              <a:gd name="connsiteY1" fmla="*/ 0 h 388318"/>
              <a:gd name="connsiteX2" fmla="*/ 1023494 w 1023494"/>
              <a:gd name="connsiteY2" fmla="*/ 388318 h 388318"/>
              <a:gd name="connsiteX3" fmla="*/ 0 w 1023494"/>
              <a:gd name="connsiteY3" fmla="*/ 388318 h 38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94" h="388318">
                <a:moveTo>
                  <a:pt x="0" y="0"/>
                </a:moveTo>
                <a:lnTo>
                  <a:pt x="1023494" y="0"/>
                </a:lnTo>
                <a:lnTo>
                  <a:pt x="1023494" y="388318"/>
                </a:lnTo>
                <a:lnTo>
                  <a:pt x="0" y="38831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E977A8-B8D6-B283-65B2-64C34B366600}"/>
              </a:ext>
            </a:extLst>
          </p:cNvPr>
          <p:cNvSpPr/>
          <p:nvPr/>
        </p:nvSpPr>
        <p:spPr>
          <a:xfrm>
            <a:off x="6281382" y="314869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50 h 344549"/>
              <a:gd name="connsiteX3" fmla="*/ 0 w 517874"/>
              <a:gd name="connsiteY3" fmla="*/ 344550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50"/>
                </a:lnTo>
                <a:lnTo>
                  <a:pt x="0" y="344550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2665C21-F3F2-19E6-7037-7872179F46CE}"/>
              </a:ext>
            </a:extLst>
          </p:cNvPr>
          <p:cNvSpPr/>
          <p:nvPr/>
        </p:nvSpPr>
        <p:spPr>
          <a:xfrm>
            <a:off x="3445851" y="4406793"/>
            <a:ext cx="502117" cy="463951"/>
          </a:xfrm>
          <a:custGeom>
            <a:avLst/>
            <a:gdLst>
              <a:gd name="connsiteX0" fmla="*/ 0 w 502117"/>
              <a:gd name="connsiteY0" fmla="*/ 0 h 463951"/>
              <a:gd name="connsiteX1" fmla="*/ 502118 w 502117"/>
              <a:gd name="connsiteY1" fmla="*/ 0 h 463951"/>
              <a:gd name="connsiteX2" fmla="*/ 502118 w 502117"/>
              <a:gd name="connsiteY2" fmla="*/ 463951 h 463951"/>
              <a:gd name="connsiteX3" fmla="*/ 0 w 502117"/>
              <a:gd name="connsiteY3" fmla="*/ 463951 h 4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17" h="463951">
                <a:moveTo>
                  <a:pt x="0" y="0"/>
                </a:moveTo>
                <a:lnTo>
                  <a:pt x="502118" y="0"/>
                </a:lnTo>
                <a:lnTo>
                  <a:pt x="502118" y="463951"/>
                </a:lnTo>
                <a:lnTo>
                  <a:pt x="0" y="463951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ED9F4-A8D7-DDD1-AACB-27CBAB1C964E}"/>
              </a:ext>
            </a:extLst>
          </p:cNvPr>
          <p:cNvSpPr txBox="1"/>
          <p:nvPr/>
        </p:nvSpPr>
        <p:spPr>
          <a:xfrm>
            <a:off x="4925193" y="3536815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6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5FF883-D293-49A8-94D3-8282369E913C}"/>
              </a:ext>
            </a:extLst>
          </p:cNvPr>
          <p:cNvSpPr/>
          <p:nvPr/>
        </p:nvSpPr>
        <p:spPr>
          <a:xfrm>
            <a:off x="6252319" y="1680160"/>
            <a:ext cx="482159" cy="482159"/>
          </a:xfrm>
          <a:custGeom>
            <a:avLst/>
            <a:gdLst>
              <a:gd name="connsiteX0" fmla="*/ 0 w 482159"/>
              <a:gd name="connsiteY0" fmla="*/ 0 h 482159"/>
              <a:gd name="connsiteX1" fmla="*/ 482159 w 482159"/>
              <a:gd name="connsiteY1" fmla="*/ 0 h 482159"/>
              <a:gd name="connsiteX2" fmla="*/ 482159 w 482159"/>
              <a:gd name="connsiteY2" fmla="*/ 482159 h 482159"/>
              <a:gd name="connsiteX3" fmla="*/ 0 w 482159"/>
              <a:gd name="connsiteY3" fmla="*/ 482159 h 48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159" h="482159">
                <a:moveTo>
                  <a:pt x="0" y="0"/>
                </a:moveTo>
                <a:lnTo>
                  <a:pt x="482159" y="0"/>
                </a:lnTo>
                <a:lnTo>
                  <a:pt x="482159" y="482159"/>
                </a:lnTo>
                <a:lnTo>
                  <a:pt x="0" y="48215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BC879F-628F-E789-AB6A-1620BE83A9E0}"/>
              </a:ext>
            </a:extLst>
          </p:cNvPr>
          <p:cNvSpPr/>
          <p:nvPr/>
        </p:nvSpPr>
        <p:spPr>
          <a:xfrm>
            <a:off x="6216253" y="469391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49 h 344549"/>
              <a:gd name="connsiteX3" fmla="*/ 0 w 517874"/>
              <a:gd name="connsiteY3" fmla="*/ 344549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49"/>
                </a:lnTo>
                <a:lnTo>
                  <a:pt x="0" y="3445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519A53-7301-3858-B2D2-99694D28AAE2}"/>
              </a:ext>
            </a:extLst>
          </p:cNvPr>
          <p:cNvSpPr txBox="1"/>
          <p:nvPr/>
        </p:nvSpPr>
        <p:spPr>
          <a:xfrm>
            <a:off x="4212633" y="181021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E2A49-B351-52C0-19BA-AD0E92E90DB1}"/>
              </a:ext>
            </a:extLst>
          </p:cNvPr>
          <p:cNvSpPr txBox="1"/>
          <p:nvPr/>
        </p:nvSpPr>
        <p:spPr>
          <a:xfrm>
            <a:off x="5242780" y="254868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E9F334-C1DD-9B7C-366C-2B2833613B33}"/>
              </a:ext>
            </a:extLst>
          </p:cNvPr>
          <p:cNvSpPr txBox="1"/>
          <p:nvPr/>
        </p:nvSpPr>
        <p:spPr>
          <a:xfrm>
            <a:off x="3492721" y="3115232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AAE37-3B76-1EDD-2A72-AEDA816C40BC}"/>
              </a:ext>
            </a:extLst>
          </p:cNvPr>
          <p:cNvSpPr txBox="1"/>
          <p:nvPr/>
        </p:nvSpPr>
        <p:spPr>
          <a:xfrm>
            <a:off x="4256402" y="346223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2CC048-FD1A-6D5D-5CCF-2B5B8E167F9E}"/>
              </a:ext>
            </a:extLst>
          </p:cNvPr>
          <p:cNvSpPr txBox="1"/>
          <p:nvPr/>
        </p:nvSpPr>
        <p:spPr>
          <a:xfrm>
            <a:off x="5558968" y="316985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FDFC-B659-6186-1237-5B75B489B679}"/>
              </a:ext>
            </a:extLst>
          </p:cNvPr>
          <p:cNvSpPr txBox="1"/>
          <p:nvPr/>
        </p:nvSpPr>
        <p:spPr>
          <a:xfrm>
            <a:off x="6165081" y="3566228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30D31-6052-D65F-B7F7-DA1268234DB8}"/>
              </a:ext>
            </a:extLst>
          </p:cNvPr>
          <p:cNvSpPr txBox="1"/>
          <p:nvPr/>
        </p:nvSpPr>
        <p:spPr>
          <a:xfrm>
            <a:off x="6581762" y="325494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236FCE-C490-FBD3-FECE-F3DD1C758036}"/>
              </a:ext>
            </a:extLst>
          </p:cNvPr>
          <p:cNvSpPr txBox="1"/>
          <p:nvPr/>
        </p:nvSpPr>
        <p:spPr>
          <a:xfrm>
            <a:off x="3638384" y="4575366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D1264-8F5F-CC10-61AE-9ACCCB8A8971}"/>
              </a:ext>
            </a:extLst>
          </p:cNvPr>
          <p:cNvSpPr txBox="1"/>
          <p:nvPr/>
        </p:nvSpPr>
        <p:spPr>
          <a:xfrm>
            <a:off x="5153492" y="4658352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69AE3-D387-30B0-36BF-22273EAE4442}"/>
              </a:ext>
            </a:extLst>
          </p:cNvPr>
          <p:cNvSpPr txBox="1"/>
          <p:nvPr/>
        </p:nvSpPr>
        <p:spPr>
          <a:xfrm>
            <a:off x="6435048" y="4794561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71E075-602B-8712-6243-C322BDB489D6}"/>
              </a:ext>
            </a:extLst>
          </p:cNvPr>
          <p:cNvSpPr txBox="1"/>
          <p:nvPr/>
        </p:nvSpPr>
        <p:spPr>
          <a:xfrm>
            <a:off x="2718080" y="13573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[2]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27BDDE-A732-61E5-60EC-E0C55665DF76}"/>
              </a:ext>
            </a:extLst>
          </p:cNvPr>
          <p:cNvSpPr txBox="1"/>
          <p:nvPr/>
        </p:nvSpPr>
        <p:spPr>
          <a:xfrm>
            <a:off x="2617693" y="1306053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E688937-83A7-0C6D-0371-B0EF7143B3DC}"/>
              </a:ext>
            </a:extLst>
          </p:cNvPr>
          <p:cNvSpPr txBox="1"/>
          <p:nvPr/>
        </p:nvSpPr>
        <p:spPr>
          <a:xfrm>
            <a:off x="6666315" y="5288826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[1]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1D0247-F365-143D-5AC3-3E9085B02D49}"/>
              </a:ext>
            </a:extLst>
          </p:cNvPr>
          <p:cNvSpPr txBox="1"/>
          <p:nvPr/>
        </p:nvSpPr>
        <p:spPr>
          <a:xfrm>
            <a:off x="6565928" y="5237576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C9EE37-14B9-3898-D7B6-E8476E006EB2}"/>
              </a:ext>
            </a:extLst>
          </p:cNvPr>
          <p:cNvCxnSpPr>
            <a:cxnSpLocks/>
          </p:cNvCxnSpPr>
          <p:nvPr/>
        </p:nvCxnSpPr>
        <p:spPr>
          <a:xfrm>
            <a:off x="3191290" y="2922648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5A6570-39B6-8503-4EF0-B2A14284F78A}"/>
              </a:ext>
            </a:extLst>
          </p:cNvPr>
          <p:cNvCxnSpPr>
            <a:cxnSpLocks/>
          </p:cNvCxnSpPr>
          <p:nvPr/>
        </p:nvCxnSpPr>
        <p:spPr>
          <a:xfrm>
            <a:off x="3770142" y="2915095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E2225E-AB2A-BDC4-E0E5-D682B04A04B0}"/>
              </a:ext>
            </a:extLst>
          </p:cNvPr>
          <p:cNvCxnSpPr>
            <a:cxnSpLocks/>
          </p:cNvCxnSpPr>
          <p:nvPr/>
        </p:nvCxnSpPr>
        <p:spPr>
          <a:xfrm>
            <a:off x="3445851" y="4404361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7DF7A0-4F7C-DA44-8008-697496136662}"/>
              </a:ext>
            </a:extLst>
          </p:cNvPr>
          <p:cNvCxnSpPr>
            <a:cxnSpLocks/>
          </p:cNvCxnSpPr>
          <p:nvPr/>
        </p:nvCxnSpPr>
        <p:spPr>
          <a:xfrm>
            <a:off x="3947969" y="4416747"/>
            <a:ext cx="0" cy="463951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8E5327-DC59-D4B9-AB7D-ADBA513D9B3F}"/>
              </a:ext>
            </a:extLst>
          </p:cNvPr>
          <p:cNvCxnSpPr>
            <a:cxnSpLocks/>
          </p:cNvCxnSpPr>
          <p:nvPr/>
        </p:nvCxnSpPr>
        <p:spPr>
          <a:xfrm>
            <a:off x="4665080" y="4537549"/>
            <a:ext cx="0" cy="38831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200D02-621C-5C8C-2FD9-CEC68C3345FB}"/>
              </a:ext>
            </a:extLst>
          </p:cNvPr>
          <p:cNvCxnSpPr>
            <a:cxnSpLocks/>
          </p:cNvCxnSpPr>
          <p:nvPr/>
        </p:nvCxnSpPr>
        <p:spPr>
          <a:xfrm>
            <a:off x="6216253" y="469391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4E251A-A985-A21A-D0C5-73CB8E3DE5E8}"/>
              </a:ext>
            </a:extLst>
          </p:cNvPr>
          <p:cNvCxnSpPr>
            <a:cxnSpLocks/>
          </p:cNvCxnSpPr>
          <p:nvPr/>
        </p:nvCxnSpPr>
        <p:spPr>
          <a:xfrm>
            <a:off x="4617810" y="3405508"/>
            <a:ext cx="0" cy="40932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C3AB06C-9F70-FD46-3726-4A7BA0CA2012}"/>
              </a:ext>
            </a:extLst>
          </p:cNvPr>
          <p:cNvCxnSpPr>
            <a:cxnSpLocks/>
          </p:cNvCxnSpPr>
          <p:nvPr/>
        </p:nvCxnSpPr>
        <p:spPr>
          <a:xfrm>
            <a:off x="5227425" y="3405508"/>
            <a:ext cx="0" cy="40932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AD49A7-A291-8783-5731-E6224014C51F}"/>
              </a:ext>
            </a:extLst>
          </p:cNvPr>
          <p:cNvCxnSpPr>
            <a:cxnSpLocks/>
          </p:cNvCxnSpPr>
          <p:nvPr/>
        </p:nvCxnSpPr>
        <p:spPr>
          <a:xfrm>
            <a:off x="4064569" y="3221358"/>
            <a:ext cx="0" cy="7591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C2800D-26CE-304F-6638-38157ACFA3D6}"/>
              </a:ext>
            </a:extLst>
          </p:cNvPr>
          <p:cNvCxnSpPr>
            <a:cxnSpLocks/>
          </p:cNvCxnSpPr>
          <p:nvPr/>
        </p:nvCxnSpPr>
        <p:spPr>
          <a:xfrm>
            <a:off x="4477748" y="3221358"/>
            <a:ext cx="0" cy="7591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CDC1D3-A729-8C16-AFA8-F25793EBA77C}"/>
              </a:ext>
            </a:extLst>
          </p:cNvPr>
          <p:cNvCxnSpPr>
            <a:cxnSpLocks/>
          </p:cNvCxnSpPr>
          <p:nvPr/>
        </p:nvCxnSpPr>
        <p:spPr>
          <a:xfrm>
            <a:off x="6734478" y="469391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75E04E-F65F-DC81-6AF5-6D8A2957A00D}"/>
              </a:ext>
            </a:extLst>
          </p:cNvPr>
          <p:cNvCxnSpPr>
            <a:cxnSpLocks/>
          </p:cNvCxnSpPr>
          <p:nvPr/>
        </p:nvCxnSpPr>
        <p:spPr>
          <a:xfrm>
            <a:off x="5688574" y="4537549"/>
            <a:ext cx="0" cy="38831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8D48A3-CC04-E3E5-1128-F43367D661B5}"/>
              </a:ext>
            </a:extLst>
          </p:cNvPr>
          <p:cNvCxnSpPr>
            <a:cxnSpLocks/>
          </p:cNvCxnSpPr>
          <p:nvPr/>
        </p:nvCxnSpPr>
        <p:spPr>
          <a:xfrm>
            <a:off x="5341273" y="3072163"/>
            <a:ext cx="0" cy="34244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CF6E00F-4006-9581-DE70-4C745EAF1565}"/>
              </a:ext>
            </a:extLst>
          </p:cNvPr>
          <p:cNvCxnSpPr>
            <a:cxnSpLocks/>
          </p:cNvCxnSpPr>
          <p:nvPr/>
        </p:nvCxnSpPr>
        <p:spPr>
          <a:xfrm>
            <a:off x="5811127" y="3067096"/>
            <a:ext cx="0" cy="34244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EA01EA-B682-EE4A-E23F-7477F9CB42C3}"/>
              </a:ext>
            </a:extLst>
          </p:cNvPr>
          <p:cNvCxnSpPr>
            <a:cxnSpLocks/>
          </p:cNvCxnSpPr>
          <p:nvPr/>
        </p:nvCxnSpPr>
        <p:spPr>
          <a:xfrm>
            <a:off x="3892645" y="1690114"/>
            <a:ext cx="0" cy="408627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5EDA95-A5FC-2A80-2EA5-477E4F9A0D58}"/>
              </a:ext>
            </a:extLst>
          </p:cNvPr>
          <p:cNvCxnSpPr>
            <a:cxnSpLocks/>
          </p:cNvCxnSpPr>
          <p:nvPr/>
        </p:nvCxnSpPr>
        <p:spPr>
          <a:xfrm>
            <a:off x="5053773" y="1690114"/>
            <a:ext cx="0" cy="408627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624F55A-739D-7486-0B56-0BB2218DD6FB}"/>
              </a:ext>
            </a:extLst>
          </p:cNvPr>
          <p:cNvCxnSpPr>
            <a:cxnSpLocks/>
          </p:cNvCxnSpPr>
          <p:nvPr/>
        </p:nvCxnSpPr>
        <p:spPr>
          <a:xfrm>
            <a:off x="4928044" y="2297627"/>
            <a:ext cx="0" cy="63027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4417A2-9DDE-1F86-11E7-467535689B66}"/>
              </a:ext>
            </a:extLst>
          </p:cNvPr>
          <p:cNvCxnSpPr>
            <a:cxnSpLocks/>
          </p:cNvCxnSpPr>
          <p:nvPr/>
        </p:nvCxnSpPr>
        <p:spPr>
          <a:xfrm>
            <a:off x="5558318" y="2297627"/>
            <a:ext cx="0" cy="63027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5954DC-19CA-E494-89E2-D370E223412A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6252319" y="1680160"/>
            <a:ext cx="927" cy="48215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ABB19C8-B537-E9AC-9B13-6D2B2FA146C1}"/>
              </a:ext>
            </a:extLst>
          </p:cNvPr>
          <p:cNvCxnSpPr>
            <a:cxnSpLocks/>
          </p:cNvCxnSpPr>
          <p:nvPr/>
        </p:nvCxnSpPr>
        <p:spPr>
          <a:xfrm flipH="1">
            <a:off x="6734478" y="1680160"/>
            <a:ext cx="927" cy="48215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21B8A3-53EC-40E1-5361-CD33D53B26AC}"/>
              </a:ext>
            </a:extLst>
          </p:cNvPr>
          <p:cNvCxnSpPr>
            <a:cxnSpLocks/>
          </p:cNvCxnSpPr>
          <p:nvPr/>
        </p:nvCxnSpPr>
        <p:spPr>
          <a:xfrm>
            <a:off x="5945586" y="2959765"/>
            <a:ext cx="0" cy="127945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5CB494-0B29-76A0-3276-68BAB9CF0626}"/>
              </a:ext>
            </a:extLst>
          </p:cNvPr>
          <p:cNvCxnSpPr>
            <a:cxnSpLocks/>
          </p:cNvCxnSpPr>
          <p:nvPr/>
        </p:nvCxnSpPr>
        <p:spPr>
          <a:xfrm>
            <a:off x="6401483" y="2959765"/>
            <a:ext cx="0" cy="127945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34D8BF-24F8-45C9-018D-C6DD76E7B37A}"/>
              </a:ext>
            </a:extLst>
          </p:cNvPr>
          <p:cNvCxnSpPr>
            <a:cxnSpLocks/>
          </p:cNvCxnSpPr>
          <p:nvPr/>
        </p:nvCxnSpPr>
        <p:spPr>
          <a:xfrm>
            <a:off x="6281382" y="314869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CE953F-F025-8528-BBEB-F44307195D8E}"/>
              </a:ext>
            </a:extLst>
          </p:cNvPr>
          <p:cNvCxnSpPr>
            <a:cxnSpLocks/>
          </p:cNvCxnSpPr>
          <p:nvPr/>
        </p:nvCxnSpPr>
        <p:spPr>
          <a:xfrm>
            <a:off x="6799256" y="314869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C4FB06A-9767-96FD-3228-F3BBC319F374}"/>
              </a:ext>
            </a:extLst>
          </p:cNvPr>
          <p:cNvSpPr/>
          <p:nvPr/>
        </p:nvSpPr>
        <p:spPr>
          <a:xfrm>
            <a:off x="4494452" y="5246106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23E00B3-342F-63E0-0490-17A9F2EE0BDA}"/>
              </a:ext>
            </a:extLst>
          </p:cNvPr>
          <p:cNvSpPr/>
          <p:nvPr/>
        </p:nvSpPr>
        <p:spPr>
          <a:xfrm flipH="1">
            <a:off x="4381753" y="1566360"/>
            <a:ext cx="121256" cy="3662239"/>
          </a:xfrm>
          <a:custGeom>
            <a:avLst/>
            <a:gdLst>
              <a:gd name="connsiteX0" fmla="*/ 0 w 35015"/>
              <a:gd name="connsiteY0" fmla="*/ 3557544 h 3557543"/>
              <a:gd name="connsiteX1" fmla="*/ 0 w 35015"/>
              <a:gd name="connsiteY1" fmla="*/ 0 h 355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7543">
                <a:moveTo>
                  <a:pt x="0" y="355754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FD522D7-4CFF-F7AD-6DD1-C063127BB0BB}"/>
              </a:ext>
            </a:extLst>
          </p:cNvPr>
          <p:cNvSpPr/>
          <p:nvPr/>
        </p:nvSpPr>
        <p:spPr>
          <a:xfrm>
            <a:off x="4502346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D20AEC8C-4E4C-BEBB-CBA3-2C3DD8C1AB8C}"/>
              </a:ext>
            </a:extLst>
          </p:cNvPr>
          <p:cNvSpPr/>
          <p:nvPr/>
        </p:nvSpPr>
        <p:spPr>
          <a:xfrm>
            <a:off x="5811127" y="5228599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C1F0DAF-8E36-F933-957C-5BE426E8E991}"/>
              </a:ext>
            </a:extLst>
          </p:cNvPr>
          <p:cNvSpPr/>
          <p:nvPr/>
        </p:nvSpPr>
        <p:spPr>
          <a:xfrm>
            <a:off x="5811127" y="1601025"/>
            <a:ext cx="77734" cy="3602362"/>
          </a:xfrm>
          <a:custGeom>
            <a:avLst/>
            <a:gdLst>
              <a:gd name="connsiteX0" fmla="*/ 0 w 35015"/>
              <a:gd name="connsiteY0" fmla="*/ 3558594 h 3558594"/>
              <a:gd name="connsiteX1" fmla="*/ 0 w 35015"/>
              <a:gd name="connsiteY1" fmla="*/ 0 h 35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8594">
                <a:moveTo>
                  <a:pt x="0" y="355859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E079C5C-DC56-853A-5839-1A731B58FC54}"/>
              </a:ext>
            </a:extLst>
          </p:cNvPr>
          <p:cNvSpPr/>
          <p:nvPr/>
        </p:nvSpPr>
        <p:spPr>
          <a:xfrm>
            <a:off x="5811127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50DA7F-35CC-04E3-CA46-E2EAE316DF55}"/>
              </a:ext>
            </a:extLst>
          </p:cNvPr>
          <p:cNvSpPr txBox="1"/>
          <p:nvPr/>
        </p:nvSpPr>
        <p:spPr>
          <a:xfrm>
            <a:off x="4237494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D771050-505A-7E0D-7CAF-A66A2E6999A1}"/>
              </a:ext>
            </a:extLst>
          </p:cNvPr>
          <p:cNvSpPr txBox="1"/>
          <p:nvPr/>
        </p:nvSpPr>
        <p:spPr>
          <a:xfrm>
            <a:off x="4464743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1E763F-BE58-3E42-E870-75A507F1500F}"/>
              </a:ext>
            </a:extLst>
          </p:cNvPr>
          <p:cNvSpPr txBox="1"/>
          <p:nvPr/>
        </p:nvSpPr>
        <p:spPr>
          <a:xfrm>
            <a:off x="5569472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755D51-04E8-77EC-58BE-16696DB5E843}"/>
              </a:ext>
            </a:extLst>
          </p:cNvPr>
          <p:cNvSpPr txBox="1"/>
          <p:nvPr/>
        </p:nvSpPr>
        <p:spPr>
          <a:xfrm>
            <a:off x="5797071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9FF6E-7BA6-EE30-B3E3-E0B91AB410DE}"/>
              </a:ext>
            </a:extLst>
          </p:cNvPr>
          <p:cNvSpPr txBox="1"/>
          <p:nvPr/>
        </p:nvSpPr>
        <p:spPr>
          <a:xfrm>
            <a:off x="4684638" y="3326724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0C5A6-5DFE-070B-F0FD-F0A39E5687C9}"/>
              </a:ext>
            </a:extLst>
          </p:cNvPr>
          <p:cNvSpPr txBox="1"/>
          <p:nvPr/>
        </p:nvSpPr>
        <p:spPr>
          <a:xfrm>
            <a:off x="3972079" y="160012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4FDDA-D08F-B679-5FA7-51D06F7D2EC7}"/>
              </a:ext>
            </a:extLst>
          </p:cNvPr>
          <p:cNvSpPr txBox="1"/>
          <p:nvPr/>
        </p:nvSpPr>
        <p:spPr>
          <a:xfrm>
            <a:off x="6245616" y="164774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CFB88-BE1C-2C39-C4F6-66EBF73F871A}"/>
              </a:ext>
            </a:extLst>
          </p:cNvPr>
          <p:cNvSpPr txBox="1"/>
          <p:nvPr/>
        </p:nvSpPr>
        <p:spPr>
          <a:xfrm>
            <a:off x="5002576" y="233859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A6BCA-092D-C860-FC69-8EFB729DB065}"/>
              </a:ext>
            </a:extLst>
          </p:cNvPr>
          <p:cNvSpPr txBox="1"/>
          <p:nvPr/>
        </p:nvSpPr>
        <p:spPr>
          <a:xfrm>
            <a:off x="3252517" y="290514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B938A-BE25-45C7-3328-AD369F4991CA}"/>
              </a:ext>
            </a:extLst>
          </p:cNvPr>
          <p:cNvSpPr txBox="1"/>
          <p:nvPr/>
        </p:nvSpPr>
        <p:spPr>
          <a:xfrm>
            <a:off x="4016198" y="325214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D6363-2C72-F208-5DB1-2E90A79D0A3B}"/>
              </a:ext>
            </a:extLst>
          </p:cNvPr>
          <p:cNvSpPr txBox="1"/>
          <p:nvPr/>
        </p:nvSpPr>
        <p:spPr>
          <a:xfrm>
            <a:off x="5318763" y="295976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172A5-2785-1BBD-6861-0D77254FA206}"/>
              </a:ext>
            </a:extLst>
          </p:cNvPr>
          <p:cNvSpPr txBox="1"/>
          <p:nvPr/>
        </p:nvSpPr>
        <p:spPr>
          <a:xfrm>
            <a:off x="5924876" y="3356137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CB2A73-A05F-E605-A440-DA4A73CC3149}"/>
              </a:ext>
            </a:extLst>
          </p:cNvPr>
          <p:cNvSpPr txBox="1"/>
          <p:nvPr/>
        </p:nvSpPr>
        <p:spPr>
          <a:xfrm>
            <a:off x="6341557" y="304485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EB6D1C-1CF4-1D3A-2192-09630FF445B5}"/>
              </a:ext>
            </a:extLst>
          </p:cNvPr>
          <p:cNvSpPr txBox="1"/>
          <p:nvPr/>
        </p:nvSpPr>
        <p:spPr>
          <a:xfrm>
            <a:off x="3398180" y="436527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AC9FB1-61F8-664A-997E-507BC446CDAE}"/>
              </a:ext>
            </a:extLst>
          </p:cNvPr>
          <p:cNvSpPr txBox="1"/>
          <p:nvPr/>
        </p:nvSpPr>
        <p:spPr>
          <a:xfrm>
            <a:off x="4913287" y="444826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2D563-4E3D-FA30-C25C-8B9A5104B5A8}"/>
              </a:ext>
            </a:extLst>
          </p:cNvPr>
          <p:cNvSpPr txBox="1"/>
          <p:nvPr/>
        </p:nvSpPr>
        <p:spPr>
          <a:xfrm>
            <a:off x="6194493" y="4584470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771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/>
      <p:bldP spid="125" grpId="0"/>
      <p:bldP spid="1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815C937-B4EE-7847-65CB-5CE493780F05}"/>
              </a:ext>
            </a:extLst>
          </p:cNvPr>
          <p:cNvSpPr/>
          <p:nvPr/>
        </p:nvSpPr>
        <p:spPr>
          <a:xfrm>
            <a:off x="3099901" y="1545351"/>
            <a:ext cx="1394551" cy="1465736"/>
          </a:xfrm>
          <a:custGeom>
            <a:avLst/>
            <a:gdLst>
              <a:gd name="connsiteX0" fmla="*/ 0 w 5229519"/>
              <a:gd name="connsiteY0" fmla="*/ 0 h 771034"/>
              <a:gd name="connsiteX1" fmla="*/ 5229520 w 5229519"/>
              <a:gd name="connsiteY1" fmla="*/ 0 h 771034"/>
              <a:gd name="connsiteX2" fmla="*/ 5229520 w 5229519"/>
              <a:gd name="connsiteY2" fmla="*/ 771035 h 771034"/>
              <a:gd name="connsiteX3" fmla="*/ 0 w 5229519"/>
              <a:gd name="connsiteY3" fmla="*/ 771035 h 7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9519" h="771034">
                <a:moveTo>
                  <a:pt x="0" y="0"/>
                </a:moveTo>
                <a:lnTo>
                  <a:pt x="5229520" y="0"/>
                </a:lnTo>
                <a:lnTo>
                  <a:pt x="5229520" y="771035"/>
                </a:lnTo>
                <a:lnTo>
                  <a:pt x="0" y="771035"/>
                </a:lnTo>
                <a:close/>
              </a:path>
            </a:pathLst>
          </a:custGeom>
          <a:solidFill>
            <a:srgbClr val="E0E1E2">
              <a:alpha val="75000"/>
            </a:srgbClr>
          </a:solidFill>
          <a:ln w="350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E5E8FC-795B-B5D4-91FF-8F3160BA9171}"/>
              </a:ext>
            </a:extLst>
          </p:cNvPr>
          <p:cNvSpPr/>
          <p:nvPr/>
        </p:nvSpPr>
        <p:spPr>
          <a:xfrm>
            <a:off x="1493620" y="2911153"/>
            <a:ext cx="364145" cy="36576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BEF5F-DD46-FD67-6305-AE45DAF91CBF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864468" y="1507185"/>
            <a:ext cx="1209521" cy="139795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7BB6B-C240-BC7B-7278-704F6A51F495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864468" y="3276913"/>
            <a:ext cx="1209521" cy="20119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38D5B5-749B-A4EB-66FE-CFC578648F0B}"/>
              </a:ext>
            </a:extLst>
          </p:cNvPr>
          <p:cNvSpPr/>
          <p:nvPr/>
        </p:nvSpPr>
        <p:spPr>
          <a:xfrm>
            <a:off x="3073989" y="1507185"/>
            <a:ext cx="3781641" cy="3781641"/>
          </a:xfrm>
          <a:custGeom>
            <a:avLst/>
            <a:gdLst>
              <a:gd name="connsiteX0" fmla="*/ 0 w 3781641"/>
              <a:gd name="connsiteY0" fmla="*/ 0 h 3781641"/>
              <a:gd name="connsiteX1" fmla="*/ 3781641 w 3781641"/>
              <a:gd name="connsiteY1" fmla="*/ 0 h 3781641"/>
              <a:gd name="connsiteX2" fmla="*/ 3781641 w 3781641"/>
              <a:gd name="connsiteY2" fmla="*/ 3781641 h 3781641"/>
              <a:gd name="connsiteX3" fmla="*/ 0 w 3781641"/>
              <a:gd name="connsiteY3" fmla="*/ 3781641 h 37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641" h="3781641">
                <a:moveTo>
                  <a:pt x="0" y="0"/>
                </a:moveTo>
                <a:lnTo>
                  <a:pt x="3781641" y="0"/>
                </a:lnTo>
                <a:lnTo>
                  <a:pt x="3781641" y="3781641"/>
                </a:lnTo>
                <a:lnTo>
                  <a:pt x="0" y="3781641"/>
                </a:lnTo>
                <a:close/>
              </a:path>
            </a:pathLst>
          </a:custGeom>
          <a:noFill/>
          <a:ln w="52514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9F2636-F5CD-6C4D-1D91-C86005624412}"/>
              </a:ext>
            </a:extLst>
          </p:cNvPr>
          <p:cNvSpPr/>
          <p:nvPr/>
        </p:nvSpPr>
        <p:spPr>
          <a:xfrm>
            <a:off x="4928044" y="2287673"/>
            <a:ext cx="630273" cy="630273"/>
          </a:xfrm>
          <a:custGeom>
            <a:avLst/>
            <a:gdLst>
              <a:gd name="connsiteX0" fmla="*/ 0 w 630273"/>
              <a:gd name="connsiteY0" fmla="*/ 0 h 630273"/>
              <a:gd name="connsiteX1" fmla="*/ 630274 w 630273"/>
              <a:gd name="connsiteY1" fmla="*/ 0 h 630273"/>
              <a:gd name="connsiteX2" fmla="*/ 630274 w 630273"/>
              <a:gd name="connsiteY2" fmla="*/ 630274 h 630273"/>
              <a:gd name="connsiteX3" fmla="*/ 0 w 630273"/>
              <a:gd name="connsiteY3" fmla="*/ 630274 h 6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273" h="630273">
                <a:moveTo>
                  <a:pt x="0" y="0"/>
                </a:moveTo>
                <a:lnTo>
                  <a:pt x="630274" y="0"/>
                </a:lnTo>
                <a:lnTo>
                  <a:pt x="630274" y="630274"/>
                </a:lnTo>
                <a:lnTo>
                  <a:pt x="0" y="630274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6F5507-12F0-D90B-21E3-05384D587396}"/>
              </a:ext>
            </a:extLst>
          </p:cNvPr>
          <p:cNvSpPr/>
          <p:nvPr/>
        </p:nvSpPr>
        <p:spPr>
          <a:xfrm>
            <a:off x="5336672" y="3062209"/>
            <a:ext cx="474455" cy="342448"/>
          </a:xfrm>
          <a:custGeom>
            <a:avLst/>
            <a:gdLst>
              <a:gd name="connsiteX0" fmla="*/ 0 w 474455"/>
              <a:gd name="connsiteY0" fmla="*/ 0 h 342448"/>
              <a:gd name="connsiteX1" fmla="*/ 474456 w 474455"/>
              <a:gd name="connsiteY1" fmla="*/ 0 h 342448"/>
              <a:gd name="connsiteX2" fmla="*/ 474456 w 474455"/>
              <a:gd name="connsiteY2" fmla="*/ 342449 h 342448"/>
              <a:gd name="connsiteX3" fmla="*/ 0 w 474455"/>
              <a:gd name="connsiteY3" fmla="*/ 342449 h 3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55" h="342448">
                <a:moveTo>
                  <a:pt x="0" y="0"/>
                </a:moveTo>
                <a:lnTo>
                  <a:pt x="474456" y="0"/>
                </a:lnTo>
                <a:lnTo>
                  <a:pt x="474456" y="342449"/>
                </a:lnTo>
                <a:lnTo>
                  <a:pt x="0" y="3424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FEB19C-5085-DE24-E4B7-9E1041CAF749}"/>
              </a:ext>
            </a:extLst>
          </p:cNvPr>
          <p:cNvSpPr/>
          <p:nvPr/>
        </p:nvSpPr>
        <p:spPr>
          <a:xfrm>
            <a:off x="4617810" y="3395554"/>
            <a:ext cx="609614" cy="409327"/>
          </a:xfrm>
          <a:custGeom>
            <a:avLst/>
            <a:gdLst>
              <a:gd name="connsiteX0" fmla="*/ 0 w 609614"/>
              <a:gd name="connsiteY0" fmla="*/ 0 h 409327"/>
              <a:gd name="connsiteX1" fmla="*/ 609615 w 609614"/>
              <a:gd name="connsiteY1" fmla="*/ 0 h 409327"/>
              <a:gd name="connsiteX2" fmla="*/ 609615 w 609614"/>
              <a:gd name="connsiteY2" fmla="*/ 409328 h 409327"/>
              <a:gd name="connsiteX3" fmla="*/ 0 w 609614"/>
              <a:gd name="connsiteY3" fmla="*/ 409328 h 4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14" h="409327">
                <a:moveTo>
                  <a:pt x="0" y="0"/>
                </a:moveTo>
                <a:lnTo>
                  <a:pt x="609615" y="0"/>
                </a:lnTo>
                <a:lnTo>
                  <a:pt x="609615" y="409328"/>
                </a:lnTo>
                <a:lnTo>
                  <a:pt x="0" y="40932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057E50-C530-59B3-9C56-F48ACEC7E0CF}"/>
              </a:ext>
            </a:extLst>
          </p:cNvPr>
          <p:cNvSpPr/>
          <p:nvPr/>
        </p:nvSpPr>
        <p:spPr>
          <a:xfrm>
            <a:off x="4494452" y="5246106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F667ED-790A-C74F-465A-716687257463}"/>
              </a:ext>
            </a:extLst>
          </p:cNvPr>
          <p:cNvSpPr/>
          <p:nvPr/>
        </p:nvSpPr>
        <p:spPr>
          <a:xfrm flipH="1">
            <a:off x="4381753" y="1566360"/>
            <a:ext cx="121256" cy="3662239"/>
          </a:xfrm>
          <a:custGeom>
            <a:avLst/>
            <a:gdLst>
              <a:gd name="connsiteX0" fmla="*/ 0 w 35015"/>
              <a:gd name="connsiteY0" fmla="*/ 3557544 h 3557543"/>
              <a:gd name="connsiteX1" fmla="*/ 0 w 35015"/>
              <a:gd name="connsiteY1" fmla="*/ 0 h 355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7543">
                <a:moveTo>
                  <a:pt x="0" y="355754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023734-5D65-F57B-BBFF-CFA7A3A8DF93}"/>
              </a:ext>
            </a:extLst>
          </p:cNvPr>
          <p:cNvSpPr/>
          <p:nvPr/>
        </p:nvSpPr>
        <p:spPr>
          <a:xfrm>
            <a:off x="4502346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184AC3-F902-DF55-8988-25CDBA99E1B7}"/>
              </a:ext>
            </a:extLst>
          </p:cNvPr>
          <p:cNvSpPr/>
          <p:nvPr/>
        </p:nvSpPr>
        <p:spPr>
          <a:xfrm>
            <a:off x="5811127" y="5228599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86E720-6343-DFC2-ABD5-FB39D0EDBC04}"/>
              </a:ext>
            </a:extLst>
          </p:cNvPr>
          <p:cNvSpPr/>
          <p:nvPr/>
        </p:nvSpPr>
        <p:spPr>
          <a:xfrm>
            <a:off x="5811127" y="1601025"/>
            <a:ext cx="77734" cy="3602362"/>
          </a:xfrm>
          <a:custGeom>
            <a:avLst/>
            <a:gdLst>
              <a:gd name="connsiteX0" fmla="*/ 0 w 35015"/>
              <a:gd name="connsiteY0" fmla="*/ 3558594 h 3558594"/>
              <a:gd name="connsiteX1" fmla="*/ 0 w 35015"/>
              <a:gd name="connsiteY1" fmla="*/ 0 h 35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8594">
                <a:moveTo>
                  <a:pt x="0" y="355859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31D57F-9D05-525C-0BAF-69F4CE7EA539}"/>
              </a:ext>
            </a:extLst>
          </p:cNvPr>
          <p:cNvSpPr/>
          <p:nvPr/>
        </p:nvSpPr>
        <p:spPr>
          <a:xfrm>
            <a:off x="5811127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E3AEFC-A361-D189-108C-D06F973E8AD6}"/>
              </a:ext>
            </a:extLst>
          </p:cNvPr>
          <p:cNvSpPr/>
          <p:nvPr/>
        </p:nvSpPr>
        <p:spPr>
          <a:xfrm>
            <a:off x="3099901" y="3011087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9E2D165-FF23-C970-09FC-5EB48456FC65}"/>
              </a:ext>
            </a:extLst>
          </p:cNvPr>
          <p:cNvSpPr/>
          <p:nvPr/>
        </p:nvSpPr>
        <p:spPr>
          <a:xfrm>
            <a:off x="3203896" y="3011087"/>
            <a:ext cx="3557193" cy="35015"/>
          </a:xfrm>
          <a:custGeom>
            <a:avLst/>
            <a:gdLst>
              <a:gd name="connsiteX0" fmla="*/ 0 w 3557193"/>
              <a:gd name="connsiteY0" fmla="*/ 0 h 35015"/>
              <a:gd name="connsiteX1" fmla="*/ 3557194 w 3557193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7193" h="35015">
                <a:moveTo>
                  <a:pt x="0" y="0"/>
                </a:moveTo>
                <a:lnTo>
                  <a:pt x="3557194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F4418A-000B-2051-DE0A-B92E6A816AFE}"/>
              </a:ext>
            </a:extLst>
          </p:cNvPr>
          <p:cNvSpPr/>
          <p:nvPr/>
        </p:nvSpPr>
        <p:spPr>
          <a:xfrm>
            <a:off x="6795405" y="3011087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C2CBF9-E7C6-0AD3-983B-545853883B3C}"/>
              </a:ext>
            </a:extLst>
          </p:cNvPr>
          <p:cNvSpPr/>
          <p:nvPr/>
        </p:nvSpPr>
        <p:spPr>
          <a:xfrm>
            <a:off x="3099200" y="3804882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7F984-92CD-40BC-5E39-E278EC37365A}"/>
              </a:ext>
            </a:extLst>
          </p:cNvPr>
          <p:cNvSpPr/>
          <p:nvPr/>
        </p:nvSpPr>
        <p:spPr>
          <a:xfrm>
            <a:off x="3203196" y="3804882"/>
            <a:ext cx="3556493" cy="35015"/>
          </a:xfrm>
          <a:custGeom>
            <a:avLst/>
            <a:gdLst>
              <a:gd name="connsiteX0" fmla="*/ 0 w 3556493"/>
              <a:gd name="connsiteY0" fmla="*/ 0 h 35015"/>
              <a:gd name="connsiteX1" fmla="*/ 3556494 w 3556493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6493" h="35015">
                <a:moveTo>
                  <a:pt x="0" y="0"/>
                </a:moveTo>
                <a:lnTo>
                  <a:pt x="3556494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A7279-E4A0-E4FD-E2F9-A5773082D338}"/>
              </a:ext>
            </a:extLst>
          </p:cNvPr>
          <p:cNvSpPr/>
          <p:nvPr/>
        </p:nvSpPr>
        <p:spPr>
          <a:xfrm>
            <a:off x="6794354" y="3804882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86548C-4051-A8EF-DAFF-46F4234F6ED6}"/>
              </a:ext>
            </a:extLst>
          </p:cNvPr>
          <p:cNvSpPr/>
          <p:nvPr/>
        </p:nvSpPr>
        <p:spPr>
          <a:xfrm>
            <a:off x="3892645" y="1680160"/>
            <a:ext cx="1170558" cy="408627"/>
          </a:xfrm>
          <a:custGeom>
            <a:avLst/>
            <a:gdLst>
              <a:gd name="connsiteX0" fmla="*/ 0 w 1170558"/>
              <a:gd name="connsiteY0" fmla="*/ 0 h 408627"/>
              <a:gd name="connsiteX1" fmla="*/ 1170558 w 1170558"/>
              <a:gd name="connsiteY1" fmla="*/ 0 h 408627"/>
              <a:gd name="connsiteX2" fmla="*/ 1170558 w 1170558"/>
              <a:gd name="connsiteY2" fmla="*/ 408627 h 408627"/>
              <a:gd name="connsiteX3" fmla="*/ 0 w 1170558"/>
              <a:gd name="connsiteY3" fmla="*/ 408627 h 4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558" h="408627">
                <a:moveTo>
                  <a:pt x="0" y="0"/>
                </a:moveTo>
                <a:lnTo>
                  <a:pt x="1170558" y="0"/>
                </a:lnTo>
                <a:lnTo>
                  <a:pt x="1170558" y="408627"/>
                </a:lnTo>
                <a:lnTo>
                  <a:pt x="0" y="408627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DEB0B0-7598-770F-FEAC-EA1CF23E8FE0}"/>
              </a:ext>
            </a:extLst>
          </p:cNvPr>
          <p:cNvSpPr/>
          <p:nvPr/>
        </p:nvSpPr>
        <p:spPr>
          <a:xfrm>
            <a:off x="3191290" y="2912694"/>
            <a:ext cx="585103" cy="466752"/>
          </a:xfrm>
          <a:custGeom>
            <a:avLst/>
            <a:gdLst>
              <a:gd name="connsiteX0" fmla="*/ 0 w 585103"/>
              <a:gd name="connsiteY0" fmla="*/ 0 h 466752"/>
              <a:gd name="connsiteX1" fmla="*/ 585104 w 585103"/>
              <a:gd name="connsiteY1" fmla="*/ 0 h 466752"/>
              <a:gd name="connsiteX2" fmla="*/ 585104 w 585103"/>
              <a:gd name="connsiteY2" fmla="*/ 466753 h 466752"/>
              <a:gd name="connsiteX3" fmla="*/ 0 w 585103"/>
              <a:gd name="connsiteY3" fmla="*/ 466753 h 4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3" h="466752">
                <a:moveTo>
                  <a:pt x="0" y="0"/>
                </a:moveTo>
                <a:lnTo>
                  <a:pt x="585104" y="0"/>
                </a:lnTo>
                <a:lnTo>
                  <a:pt x="585104" y="466753"/>
                </a:lnTo>
                <a:lnTo>
                  <a:pt x="0" y="466753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A3E0BA-7454-7C7C-2DBD-56852DF84FBA}"/>
              </a:ext>
            </a:extLst>
          </p:cNvPr>
          <p:cNvSpPr/>
          <p:nvPr/>
        </p:nvSpPr>
        <p:spPr>
          <a:xfrm>
            <a:off x="4064569" y="3219428"/>
            <a:ext cx="413179" cy="751075"/>
          </a:xfrm>
          <a:custGeom>
            <a:avLst/>
            <a:gdLst>
              <a:gd name="connsiteX0" fmla="*/ 0 w 413179"/>
              <a:gd name="connsiteY0" fmla="*/ 0 h 751075"/>
              <a:gd name="connsiteX1" fmla="*/ 413179 w 413179"/>
              <a:gd name="connsiteY1" fmla="*/ 0 h 751075"/>
              <a:gd name="connsiteX2" fmla="*/ 413179 w 413179"/>
              <a:gd name="connsiteY2" fmla="*/ 751076 h 751075"/>
              <a:gd name="connsiteX3" fmla="*/ 0 w 413179"/>
              <a:gd name="connsiteY3" fmla="*/ 751076 h 7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79" h="751075">
                <a:moveTo>
                  <a:pt x="0" y="0"/>
                </a:moveTo>
                <a:lnTo>
                  <a:pt x="413179" y="0"/>
                </a:lnTo>
                <a:lnTo>
                  <a:pt x="413179" y="751076"/>
                </a:lnTo>
                <a:lnTo>
                  <a:pt x="0" y="751076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308939-7A73-85FC-53F3-82C664B00CF5}"/>
              </a:ext>
            </a:extLst>
          </p:cNvPr>
          <p:cNvSpPr/>
          <p:nvPr/>
        </p:nvSpPr>
        <p:spPr>
          <a:xfrm>
            <a:off x="5945586" y="2949811"/>
            <a:ext cx="455897" cy="1279455"/>
          </a:xfrm>
          <a:custGeom>
            <a:avLst/>
            <a:gdLst>
              <a:gd name="connsiteX0" fmla="*/ 0 w 455897"/>
              <a:gd name="connsiteY0" fmla="*/ 0 h 1279455"/>
              <a:gd name="connsiteX1" fmla="*/ 455898 w 455897"/>
              <a:gd name="connsiteY1" fmla="*/ 0 h 1279455"/>
              <a:gd name="connsiteX2" fmla="*/ 455898 w 455897"/>
              <a:gd name="connsiteY2" fmla="*/ 1279455 h 1279455"/>
              <a:gd name="connsiteX3" fmla="*/ 0 w 455897"/>
              <a:gd name="connsiteY3" fmla="*/ 1279455 h 12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97" h="1279455">
                <a:moveTo>
                  <a:pt x="0" y="0"/>
                </a:moveTo>
                <a:lnTo>
                  <a:pt x="455898" y="0"/>
                </a:lnTo>
                <a:lnTo>
                  <a:pt x="455898" y="1279455"/>
                </a:lnTo>
                <a:lnTo>
                  <a:pt x="0" y="1279455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038ECD-F894-84A6-9017-5225F0740D69}"/>
              </a:ext>
            </a:extLst>
          </p:cNvPr>
          <p:cNvSpPr/>
          <p:nvPr/>
        </p:nvSpPr>
        <p:spPr>
          <a:xfrm>
            <a:off x="4665080" y="4527595"/>
            <a:ext cx="1023494" cy="388318"/>
          </a:xfrm>
          <a:custGeom>
            <a:avLst/>
            <a:gdLst>
              <a:gd name="connsiteX0" fmla="*/ 0 w 1023494"/>
              <a:gd name="connsiteY0" fmla="*/ 0 h 388318"/>
              <a:gd name="connsiteX1" fmla="*/ 1023494 w 1023494"/>
              <a:gd name="connsiteY1" fmla="*/ 0 h 388318"/>
              <a:gd name="connsiteX2" fmla="*/ 1023494 w 1023494"/>
              <a:gd name="connsiteY2" fmla="*/ 388318 h 388318"/>
              <a:gd name="connsiteX3" fmla="*/ 0 w 1023494"/>
              <a:gd name="connsiteY3" fmla="*/ 388318 h 38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94" h="388318">
                <a:moveTo>
                  <a:pt x="0" y="0"/>
                </a:moveTo>
                <a:lnTo>
                  <a:pt x="1023494" y="0"/>
                </a:lnTo>
                <a:lnTo>
                  <a:pt x="1023494" y="388318"/>
                </a:lnTo>
                <a:lnTo>
                  <a:pt x="0" y="38831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E977A8-B8D6-B283-65B2-64C34B366600}"/>
              </a:ext>
            </a:extLst>
          </p:cNvPr>
          <p:cNvSpPr/>
          <p:nvPr/>
        </p:nvSpPr>
        <p:spPr>
          <a:xfrm>
            <a:off x="6281382" y="314869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50 h 344549"/>
              <a:gd name="connsiteX3" fmla="*/ 0 w 517874"/>
              <a:gd name="connsiteY3" fmla="*/ 344550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50"/>
                </a:lnTo>
                <a:lnTo>
                  <a:pt x="0" y="344550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2665C21-F3F2-19E6-7037-7872179F46CE}"/>
              </a:ext>
            </a:extLst>
          </p:cNvPr>
          <p:cNvSpPr/>
          <p:nvPr/>
        </p:nvSpPr>
        <p:spPr>
          <a:xfrm>
            <a:off x="3445851" y="4406793"/>
            <a:ext cx="502117" cy="463951"/>
          </a:xfrm>
          <a:custGeom>
            <a:avLst/>
            <a:gdLst>
              <a:gd name="connsiteX0" fmla="*/ 0 w 502117"/>
              <a:gd name="connsiteY0" fmla="*/ 0 h 463951"/>
              <a:gd name="connsiteX1" fmla="*/ 502118 w 502117"/>
              <a:gd name="connsiteY1" fmla="*/ 0 h 463951"/>
              <a:gd name="connsiteX2" fmla="*/ 502118 w 502117"/>
              <a:gd name="connsiteY2" fmla="*/ 463951 h 463951"/>
              <a:gd name="connsiteX3" fmla="*/ 0 w 502117"/>
              <a:gd name="connsiteY3" fmla="*/ 463951 h 4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17" h="463951">
                <a:moveTo>
                  <a:pt x="0" y="0"/>
                </a:moveTo>
                <a:lnTo>
                  <a:pt x="502118" y="0"/>
                </a:lnTo>
                <a:lnTo>
                  <a:pt x="502118" y="463951"/>
                </a:lnTo>
                <a:lnTo>
                  <a:pt x="0" y="463951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ED9F4-A8D7-DDD1-AACB-27CBAB1C964E}"/>
              </a:ext>
            </a:extLst>
          </p:cNvPr>
          <p:cNvSpPr txBox="1"/>
          <p:nvPr/>
        </p:nvSpPr>
        <p:spPr>
          <a:xfrm>
            <a:off x="4925193" y="3536815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6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5FF883-D293-49A8-94D3-8282369E913C}"/>
              </a:ext>
            </a:extLst>
          </p:cNvPr>
          <p:cNvSpPr/>
          <p:nvPr/>
        </p:nvSpPr>
        <p:spPr>
          <a:xfrm>
            <a:off x="6252319" y="1680160"/>
            <a:ext cx="482159" cy="482159"/>
          </a:xfrm>
          <a:custGeom>
            <a:avLst/>
            <a:gdLst>
              <a:gd name="connsiteX0" fmla="*/ 0 w 482159"/>
              <a:gd name="connsiteY0" fmla="*/ 0 h 482159"/>
              <a:gd name="connsiteX1" fmla="*/ 482159 w 482159"/>
              <a:gd name="connsiteY1" fmla="*/ 0 h 482159"/>
              <a:gd name="connsiteX2" fmla="*/ 482159 w 482159"/>
              <a:gd name="connsiteY2" fmla="*/ 482159 h 482159"/>
              <a:gd name="connsiteX3" fmla="*/ 0 w 482159"/>
              <a:gd name="connsiteY3" fmla="*/ 482159 h 48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159" h="482159">
                <a:moveTo>
                  <a:pt x="0" y="0"/>
                </a:moveTo>
                <a:lnTo>
                  <a:pt x="482159" y="0"/>
                </a:lnTo>
                <a:lnTo>
                  <a:pt x="482159" y="482159"/>
                </a:lnTo>
                <a:lnTo>
                  <a:pt x="0" y="48215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BC879F-628F-E789-AB6A-1620BE83A9E0}"/>
              </a:ext>
            </a:extLst>
          </p:cNvPr>
          <p:cNvSpPr/>
          <p:nvPr/>
        </p:nvSpPr>
        <p:spPr>
          <a:xfrm>
            <a:off x="6216253" y="469391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49 h 344549"/>
              <a:gd name="connsiteX3" fmla="*/ 0 w 517874"/>
              <a:gd name="connsiteY3" fmla="*/ 344549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49"/>
                </a:lnTo>
                <a:lnTo>
                  <a:pt x="0" y="3445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519A53-7301-3858-B2D2-99694D28AAE2}"/>
              </a:ext>
            </a:extLst>
          </p:cNvPr>
          <p:cNvSpPr txBox="1"/>
          <p:nvPr/>
        </p:nvSpPr>
        <p:spPr>
          <a:xfrm>
            <a:off x="4212633" y="181021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2985D-D0E3-1CB4-72FB-A69B3B1360C0}"/>
              </a:ext>
            </a:extLst>
          </p:cNvPr>
          <p:cNvSpPr txBox="1"/>
          <p:nvPr/>
        </p:nvSpPr>
        <p:spPr>
          <a:xfrm>
            <a:off x="6486170" y="1857837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E2A49-B351-52C0-19BA-AD0E92E90DB1}"/>
              </a:ext>
            </a:extLst>
          </p:cNvPr>
          <p:cNvSpPr txBox="1"/>
          <p:nvPr/>
        </p:nvSpPr>
        <p:spPr>
          <a:xfrm>
            <a:off x="5242780" y="254868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E9F334-C1DD-9B7C-366C-2B2833613B33}"/>
              </a:ext>
            </a:extLst>
          </p:cNvPr>
          <p:cNvSpPr txBox="1"/>
          <p:nvPr/>
        </p:nvSpPr>
        <p:spPr>
          <a:xfrm>
            <a:off x="3492721" y="3115232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AAE37-3B76-1EDD-2A72-AEDA816C40BC}"/>
              </a:ext>
            </a:extLst>
          </p:cNvPr>
          <p:cNvSpPr txBox="1"/>
          <p:nvPr/>
        </p:nvSpPr>
        <p:spPr>
          <a:xfrm>
            <a:off x="4256402" y="346223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2CC048-FD1A-6D5D-5CCF-2B5B8E167F9E}"/>
              </a:ext>
            </a:extLst>
          </p:cNvPr>
          <p:cNvSpPr txBox="1"/>
          <p:nvPr/>
        </p:nvSpPr>
        <p:spPr>
          <a:xfrm>
            <a:off x="5558968" y="316985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FDFC-B659-6186-1237-5B75B489B679}"/>
              </a:ext>
            </a:extLst>
          </p:cNvPr>
          <p:cNvSpPr txBox="1"/>
          <p:nvPr/>
        </p:nvSpPr>
        <p:spPr>
          <a:xfrm>
            <a:off x="6165081" y="3566228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30D31-6052-D65F-B7F7-DA1268234DB8}"/>
              </a:ext>
            </a:extLst>
          </p:cNvPr>
          <p:cNvSpPr txBox="1"/>
          <p:nvPr/>
        </p:nvSpPr>
        <p:spPr>
          <a:xfrm>
            <a:off x="6581762" y="325494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236FCE-C490-FBD3-FECE-F3DD1C758036}"/>
              </a:ext>
            </a:extLst>
          </p:cNvPr>
          <p:cNvSpPr txBox="1"/>
          <p:nvPr/>
        </p:nvSpPr>
        <p:spPr>
          <a:xfrm>
            <a:off x="3638384" y="4575366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D1264-8F5F-CC10-61AE-9ACCCB8A8971}"/>
              </a:ext>
            </a:extLst>
          </p:cNvPr>
          <p:cNvSpPr txBox="1"/>
          <p:nvPr/>
        </p:nvSpPr>
        <p:spPr>
          <a:xfrm>
            <a:off x="5153492" y="4658352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69AE3-D387-30B0-36BF-22273EAE4442}"/>
              </a:ext>
            </a:extLst>
          </p:cNvPr>
          <p:cNvSpPr txBox="1"/>
          <p:nvPr/>
        </p:nvSpPr>
        <p:spPr>
          <a:xfrm>
            <a:off x="6435048" y="4794561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227D98-2578-39FF-2B54-9A8BD53D41B7}"/>
              </a:ext>
            </a:extLst>
          </p:cNvPr>
          <p:cNvSpPr txBox="1"/>
          <p:nvPr/>
        </p:nvSpPr>
        <p:spPr>
          <a:xfrm>
            <a:off x="4237494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35EABE-3E67-E5FB-DAA4-F3DC1BA5613C}"/>
              </a:ext>
            </a:extLst>
          </p:cNvPr>
          <p:cNvSpPr txBox="1"/>
          <p:nvPr/>
        </p:nvSpPr>
        <p:spPr>
          <a:xfrm>
            <a:off x="4464743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2E5AC3-1870-C66A-8585-27E7F8664A32}"/>
              </a:ext>
            </a:extLst>
          </p:cNvPr>
          <p:cNvSpPr txBox="1"/>
          <p:nvPr/>
        </p:nvSpPr>
        <p:spPr>
          <a:xfrm>
            <a:off x="5569472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940BCE-EB81-D0D4-2D9F-5E5B2B1CE77F}"/>
              </a:ext>
            </a:extLst>
          </p:cNvPr>
          <p:cNvSpPr txBox="1"/>
          <p:nvPr/>
        </p:nvSpPr>
        <p:spPr>
          <a:xfrm>
            <a:off x="5797071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EDEA6A-6478-F4EA-6DCA-CA7293BE96DA}"/>
              </a:ext>
            </a:extLst>
          </p:cNvPr>
          <p:cNvSpPr txBox="1"/>
          <p:nvPr/>
        </p:nvSpPr>
        <p:spPr>
          <a:xfrm>
            <a:off x="2426858" y="3531213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3E8363-5996-08C6-090C-3C66CC709FFA}"/>
              </a:ext>
            </a:extLst>
          </p:cNvPr>
          <p:cNvSpPr txBox="1"/>
          <p:nvPr/>
        </p:nvSpPr>
        <p:spPr>
          <a:xfrm>
            <a:off x="2654457" y="3741304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2,1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719340-A299-E1D9-48EE-55569BBCEF0A}"/>
              </a:ext>
            </a:extLst>
          </p:cNvPr>
          <p:cNvSpPr txBox="1"/>
          <p:nvPr/>
        </p:nvSpPr>
        <p:spPr>
          <a:xfrm>
            <a:off x="2426858" y="2737418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170758-8873-C132-C861-DC6B2BA78E2C}"/>
              </a:ext>
            </a:extLst>
          </p:cNvPr>
          <p:cNvSpPr txBox="1"/>
          <p:nvPr/>
        </p:nvSpPr>
        <p:spPr>
          <a:xfrm>
            <a:off x="2654457" y="2947509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2,2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866EE3-3EE3-84BC-B392-45CF4F2204B4}"/>
              </a:ext>
            </a:extLst>
          </p:cNvPr>
          <p:cNvSpPr txBox="1"/>
          <p:nvPr/>
        </p:nvSpPr>
        <p:spPr>
          <a:xfrm>
            <a:off x="2718080" y="13573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D8BA49-0B67-D330-5CBA-8A1E3A5B229E}"/>
              </a:ext>
            </a:extLst>
          </p:cNvPr>
          <p:cNvSpPr txBox="1"/>
          <p:nvPr/>
        </p:nvSpPr>
        <p:spPr>
          <a:xfrm>
            <a:off x="2617693" y="1306053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D793C6-4E91-8580-53FF-646D37BEF460}"/>
              </a:ext>
            </a:extLst>
          </p:cNvPr>
          <p:cNvSpPr txBox="1"/>
          <p:nvPr/>
        </p:nvSpPr>
        <p:spPr>
          <a:xfrm>
            <a:off x="6666315" y="5288826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[1]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AB014F-E326-C55E-BD41-2A75CBC5487E}"/>
              </a:ext>
            </a:extLst>
          </p:cNvPr>
          <p:cNvSpPr txBox="1"/>
          <p:nvPr/>
        </p:nvSpPr>
        <p:spPr>
          <a:xfrm>
            <a:off x="6565928" y="5237576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ED7B9D-B367-6CC3-DC07-AEE723F6C55A}"/>
              </a:ext>
            </a:extLst>
          </p:cNvPr>
          <p:cNvSpPr/>
          <p:nvPr/>
        </p:nvSpPr>
        <p:spPr>
          <a:xfrm rot="20700000">
            <a:off x="3389320" y="2446119"/>
            <a:ext cx="137160" cy="1371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D6BE69F-A179-E323-E38A-837E39FF32A0}"/>
                  </a:ext>
                </a:extLst>
              </p:cNvPr>
              <p:cNvSpPr txBox="1"/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D6BE69F-A179-E323-E38A-837E39FF3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8E68BB7-4DF9-633E-4D9A-CD7AE90A22E7}"/>
              </a:ext>
            </a:extLst>
          </p:cNvPr>
          <p:cNvCxnSpPr>
            <a:cxnSpLocks/>
          </p:cNvCxnSpPr>
          <p:nvPr/>
        </p:nvCxnSpPr>
        <p:spPr>
          <a:xfrm flipV="1">
            <a:off x="3524143" y="2111747"/>
            <a:ext cx="368502" cy="38520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F4D903-8A0B-6110-D814-A713DB4AA845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3466510" y="2580942"/>
            <a:ext cx="9140" cy="32419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41986627-415D-161B-7948-60212C62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82" y="1545351"/>
            <a:ext cx="4357497" cy="14144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Compute the location of each region relative to the partition</a:t>
            </a:r>
          </a:p>
          <a:p>
            <a:pPr>
              <a:lnSpc>
                <a:spcPct val="100000"/>
              </a:lnSpc>
            </a:pPr>
            <a:r>
              <a:rPr lang="en-US" dirty="0"/>
              <a:t>Store all results as a bit-vector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A9FDB-CC37-DCF5-B22C-5D9AD23ADFBB}"/>
              </a:ext>
            </a:extLst>
          </p:cNvPr>
          <p:cNvSpPr txBox="1"/>
          <p:nvPr/>
        </p:nvSpPr>
        <p:spPr>
          <a:xfrm>
            <a:off x="4684638" y="3326724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70B6F-AF05-EE82-C219-3600A1BF41D7}"/>
              </a:ext>
            </a:extLst>
          </p:cNvPr>
          <p:cNvSpPr txBox="1"/>
          <p:nvPr/>
        </p:nvSpPr>
        <p:spPr>
          <a:xfrm>
            <a:off x="3972079" y="160012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51A4C7-C978-D99B-72ED-A76FDF9AD7DA}"/>
              </a:ext>
            </a:extLst>
          </p:cNvPr>
          <p:cNvSpPr txBox="1"/>
          <p:nvPr/>
        </p:nvSpPr>
        <p:spPr>
          <a:xfrm>
            <a:off x="6245616" y="164774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6ED29F-2066-2AA1-03DA-22B052EAE8D8}"/>
              </a:ext>
            </a:extLst>
          </p:cNvPr>
          <p:cNvSpPr txBox="1"/>
          <p:nvPr/>
        </p:nvSpPr>
        <p:spPr>
          <a:xfrm>
            <a:off x="5002576" y="233859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E255DE-BE87-F120-B7CE-3C91979D95ED}"/>
              </a:ext>
            </a:extLst>
          </p:cNvPr>
          <p:cNvSpPr txBox="1"/>
          <p:nvPr/>
        </p:nvSpPr>
        <p:spPr>
          <a:xfrm>
            <a:off x="3252517" y="290514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E5327-E830-DF52-2BEB-6B47312A35A9}"/>
              </a:ext>
            </a:extLst>
          </p:cNvPr>
          <p:cNvSpPr txBox="1"/>
          <p:nvPr/>
        </p:nvSpPr>
        <p:spPr>
          <a:xfrm>
            <a:off x="4016198" y="325214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A70C5-9E92-369C-3F71-6328A0962035}"/>
              </a:ext>
            </a:extLst>
          </p:cNvPr>
          <p:cNvSpPr txBox="1"/>
          <p:nvPr/>
        </p:nvSpPr>
        <p:spPr>
          <a:xfrm>
            <a:off x="5318763" y="295976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C09128-F493-4572-FEE3-2E22A515FAF4}"/>
              </a:ext>
            </a:extLst>
          </p:cNvPr>
          <p:cNvSpPr txBox="1"/>
          <p:nvPr/>
        </p:nvSpPr>
        <p:spPr>
          <a:xfrm>
            <a:off x="5924876" y="3356137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98A03E-938B-8EB0-97AF-5190FACD06D6}"/>
              </a:ext>
            </a:extLst>
          </p:cNvPr>
          <p:cNvSpPr txBox="1"/>
          <p:nvPr/>
        </p:nvSpPr>
        <p:spPr>
          <a:xfrm>
            <a:off x="6341557" y="304485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401BD0-FF6A-BEE1-D141-38E96DF96FA6}"/>
              </a:ext>
            </a:extLst>
          </p:cNvPr>
          <p:cNvSpPr txBox="1"/>
          <p:nvPr/>
        </p:nvSpPr>
        <p:spPr>
          <a:xfrm>
            <a:off x="3398180" y="436527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D7F1C1-4E0A-4408-D320-B72237B056F6}"/>
              </a:ext>
            </a:extLst>
          </p:cNvPr>
          <p:cNvSpPr txBox="1"/>
          <p:nvPr/>
        </p:nvSpPr>
        <p:spPr>
          <a:xfrm>
            <a:off x="4913287" y="444826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0E8392-206C-D58C-F28C-C4F10E9BE505}"/>
              </a:ext>
            </a:extLst>
          </p:cNvPr>
          <p:cNvSpPr txBox="1"/>
          <p:nvPr/>
        </p:nvSpPr>
        <p:spPr>
          <a:xfrm>
            <a:off x="6194493" y="4584470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14988C-6D31-E39D-E47F-E81EE047F481}"/>
              </a:ext>
            </a:extLst>
          </p:cNvPr>
          <p:cNvGrpSpPr/>
          <p:nvPr/>
        </p:nvGrpSpPr>
        <p:grpSpPr>
          <a:xfrm>
            <a:off x="7754092" y="3928599"/>
            <a:ext cx="2336618" cy="1323427"/>
            <a:chOff x="7754092" y="3928599"/>
            <a:chExt cx="2336618" cy="1323427"/>
          </a:xfrm>
        </p:grpSpPr>
        <p:pic>
          <p:nvPicPr>
            <p:cNvPr id="86" name="Picture 85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89A9DD1D-B7B4-D4F5-1E3D-135EDF7E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666" y="4417695"/>
              <a:ext cx="320040" cy="320040"/>
            </a:xfrm>
            <a:prstGeom prst="rect">
              <a:avLst/>
            </a:prstGeom>
          </p:spPr>
        </p:pic>
        <p:pic>
          <p:nvPicPr>
            <p:cNvPr id="87" name="Picture 86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91A2C5E6-F4B5-E999-65CF-60B70716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572" y="4013127"/>
              <a:ext cx="320040" cy="32004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8A2F93-C5F0-5269-EC33-53B76C70000A}"/>
                </a:ext>
              </a:extLst>
            </p:cNvPr>
            <p:cNvSpPr txBox="1"/>
            <p:nvPr/>
          </p:nvSpPr>
          <p:spPr>
            <a:xfrm>
              <a:off x="8047179" y="3928599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F363093-90DB-DF67-C6DF-6DB1A445CF7A}"/>
                </a:ext>
              </a:extLst>
            </p:cNvPr>
            <p:cNvSpPr txBox="1"/>
            <p:nvPr/>
          </p:nvSpPr>
          <p:spPr>
            <a:xfrm>
              <a:off x="8047179" y="4357362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D3D035-CD8B-3B54-F70E-1D6EE08C22F8}"/>
                </a:ext>
              </a:extLst>
            </p:cNvPr>
            <p:cNvSpPr txBox="1"/>
            <p:nvPr/>
          </p:nvSpPr>
          <p:spPr>
            <a:xfrm>
              <a:off x="8047179" y="479036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92" name="Picture 91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75FAB8EC-476F-8FD7-C080-D7F2C6FA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092" y="4855888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7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6" grpId="0" animBg="1"/>
      <p:bldP spid="27" grpId="0" animBg="1"/>
      <p:bldP spid="28" grpId="0" animBg="1"/>
      <p:bldP spid="66" grpId="0"/>
      <p:bldP spid="67" grpId="0"/>
      <p:bldP spid="68" grpId="0"/>
      <p:bldP spid="69" grpId="0"/>
      <p:bldP spid="3" grpId="0" animBg="1"/>
      <p:bldP spid="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9A8313-8908-DFB3-C1D0-21C1D491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0FCFF-B152-A95F-C481-D8113B4B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1F1B9-E804-D2B6-4377-2C594729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35" y="5020983"/>
            <a:ext cx="2096748" cy="12896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0CE8D-0905-CE24-19CC-F297BF0BEAC9}"/>
              </a:ext>
            </a:extLst>
          </p:cNvPr>
          <p:cNvCxnSpPr>
            <a:cxnSpLocks/>
          </p:cNvCxnSpPr>
          <p:nvPr/>
        </p:nvCxnSpPr>
        <p:spPr>
          <a:xfrm flipV="1">
            <a:off x="2188902" y="4451801"/>
            <a:ext cx="1023904" cy="432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4E5F0-DC4A-0A49-C000-FE08439E54AC}"/>
              </a:ext>
            </a:extLst>
          </p:cNvPr>
          <p:cNvGrpSpPr/>
          <p:nvPr/>
        </p:nvGrpSpPr>
        <p:grpSpPr>
          <a:xfrm>
            <a:off x="977335" y="1864713"/>
            <a:ext cx="5254479" cy="3329816"/>
            <a:chOff x="261334" y="1546168"/>
            <a:chExt cx="4210912" cy="26684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4019B5-6398-0925-9BD6-99D6F4D5DB7C}"/>
                </a:ext>
              </a:extLst>
            </p:cNvPr>
            <p:cNvSpPr txBox="1"/>
            <p:nvPr/>
          </p:nvSpPr>
          <p:spPr>
            <a:xfrm>
              <a:off x="1882080" y="3629890"/>
              <a:ext cx="2213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Size of Variation as % of Dataset Size</a:t>
              </a:r>
            </a:p>
          </p:txBody>
        </p:sp>
        <p:pic>
          <p:nvPicPr>
            <p:cNvPr id="18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108ED5FB-AA62-E3F7-544C-ADFDC83F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11" r="72995"/>
            <a:stretch/>
          </p:blipFill>
          <p:spPr>
            <a:xfrm>
              <a:off x="261334" y="1600872"/>
              <a:ext cx="3902291" cy="20290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55BA6-236F-6CE6-DD31-D0DEB0672092}"/>
                </a:ext>
              </a:extLst>
            </p:cNvPr>
            <p:cNvSpPr/>
            <p:nvPr/>
          </p:nvSpPr>
          <p:spPr>
            <a:xfrm>
              <a:off x="4135915" y="1546168"/>
              <a:ext cx="336331" cy="1817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229B64-1D59-6D60-DBF9-6218F77B6FD2}"/>
              </a:ext>
            </a:extLst>
          </p:cNvPr>
          <p:cNvSpPr txBox="1"/>
          <p:nvPr/>
        </p:nvSpPr>
        <p:spPr>
          <a:xfrm>
            <a:off x="2215487" y="1459085"/>
            <a:ext cx="4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Explanation Robustness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7D1AB8-44A6-ED11-E17A-4C714E4FDB3F}"/>
              </a:ext>
            </a:extLst>
          </p:cNvPr>
          <p:cNvSpPr txBox="1"/>
          <p:nvPr/>
        </p:nvSpPr>
        <p:spPr>
          <a:xfrm>
            <a:off x="7155411" y="1459085"/>
            <a:ext cx="3664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Explanation Time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927B1F-ACC1-6765-9433-D6B053340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" t="2769"/>
          <a:stretch/>
        </p:blipFill>
        <p:spPr>
          <a:xfrm>
            <a:off x="7046598" y="1932974"/>
            <a:ext cx="3476910" cy="25436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FC5CFA-7C31-42B7-4A22-82C84C4AF089}"/>
              </a:ext>
            </a:extLst>
          </p:cNvPr>
          <p:cNvSpPr/>
          <p:nvPr/>
        </p:nvSpPr>
        <p:spPr>
          <a:xfrm>
            <a:off x="6797829" y="4033692"/>
            <a:ext cx="419682" cy="52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C05AB-3E03-48CE-8D45-DA012D6D009B}"/>
              </a:ext>
            </a:extLst>
          </p:cNvPr>
          <p:cNvSpPr txBox="1"/>
          <p:nvPr/>
        </p:nvSpPr>
        <p:spPr>
          <a:xfrm rot="16200000">
            <a:off x="5491462" y="2901582"/>
            <a:ext cx="276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Time (sec) for one query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C9BC7A-8570-2CD1-1E7D-9E4DEBECBB75}"/>
              </a:ext>
            </a:extLst>
          </p:cNvPr>
          <p:cNvSpPr txBox="1"/>
          <p:nvPr/>
        </p:nvSpPr>
        <p:spPr>
          <a:xfrm>
            <a:off x="7336753" y="4491126"/>
            <a:ext cx="318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Ensemble Complexity (# Trees)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761EE6-1696-144C-BFA1-4576CB1EFB86}"/>
              </a:ext>
            </a:extLst>
          </p:cNvPr>
          <p:cNvGrpSpPr/>
          <p:nvPr/>
        </p:nvGrpSpPr>
        <p:grpSpPr>
          <a:xfrm>
            <a:off x="7538270" y="2032096"/>
            <a:ext cx="1342236" cy="659979"/>
            <a:chOff x="6484293" y="4857428"/>
            <a:chExt cx="1342236" cy="659979"/>
          </a:xfrm>
        </p:grpSpPr>
        <p:pic>
          <p:nvPicPr>
            <p:cNvPr id="45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EC761D2E-E494-3060-7BB1-15B1A4DA5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81" r="92556" b="55989"/>
            <a:stretch/>
          </p:blipFill>
          <p:spPr>
            <a:xfrm>
              <a:off x="6484293" y="4857428"/>
              <a:ext cx="1342236" cy="590931"/>
            </a:xfrm>
            <a:prstGeom prst="rect">
              <a:avLst/>
            </a:prstGeom>
          </p:spPr>
        </p:pic>
        <p:pic>
          <p:nvPicPr>
            <p:cNvPr id="46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A73C7211-BFBE-8ACE-9DE6-06A760BA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704" r="92556" b="24662"/>
            <a:stretch/>
          </p:blipFill>
          <p:spPr>
            <a:xfrm>
              <a:off x="6484293" y="5416715"/>
              <a:ext cx="1342236" cy="100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2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6" grpId="0"/>
      <p:bldP spid="39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CB60-5F8C-8894-EF0C-EBA2BB0B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+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B297B-8031-F65E-DB17-C44AF9EA8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6EBB6-41A5-5EB0-DB31-2B42F30112D3}"/>
              </a:ext>
            </a:extLst>
          </p:cNvPr>
          <p:cNvSpPr txBox="1"/>
          <p:nvPr/>
        </p:nvSpPr>
        <p:spPr>
          <a:xfrm>
            <a:off x="4208500" y="3930475"/>
            <a:ext cx="333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Future Work</a:t>
            </a:r>
            <a:endParaRPr lang="en-US" sz="24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6717AAC-42C4-4B84-C719-0652040BC65A}"/>
              </a:ext>
            </a:extLst>
          </p:cNvPr>
          <p:cNvSpPr txBox="1">
            <a:spLocks/>
          </p:cNvSpPr>
          <p:nvPr/>
        </p:nvSpPr>
        <p:spPr>
          <a:xfrm>
            <a:off x="4208500" y="4419443"/>
            <a:ext cx="7784665" cy="1026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Generating region explanations for other model types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Advanced region analytics (Diversity? Causality?)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16286-FC70-76D1-276F-0186106C42AC}"/>
              </a:ext>
            </a:extLst>
          </p:cNvPr>
          <p:cNvSpPr txBox="1"/>
          <p:nvPr/>
        </p:nvSpPr>
        <p:spPr>
          <a:xfrm>
            <a:off x="4208500" y="1935596"/>
            <a:ext cx="333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</a:t>
            </a:r>
            <a:endParaRPr lang="en-US" sz="24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A829D1-ABFC-1795-C44B-F0080BF250E7}"/>
              </a:ext>
            </a:extLst>
          </p:cNvPr>
          <p:cNvSpPr txBox="1">
            <a:spLocks/>
          </p:cNvSpPr>
          <p:nvPr/>
        </p:nvSpPr>
        <p:spPr>
          <a:xfrm>
            <a:off x="4208499" y="2397261"/>
            <a:ext cx="7933277" cy="1451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FACET uses indexing to provide users robust personalized counterfactual explanations in real time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Encourage treating explanation with a database lens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94ABC8-B40B-F6C1-37CB-65A9DF30E212}"/>
              </a:ext>
            </a:extLst>
          </p:cNvPr>
          <p:cNvGrpSpPr/>
          <p:nvPr/>
        </p:nvGrpSpPr>
        <p:grpSpPr>
          <a:xfrm>
            <a:off x="1071136" y="3122951"/>
            <a:ext cx="2252782" cy="461665"/>
            <a:chOff x="821887" y="4906169"/>
            <a:chExt cx="2252782" cy="461665"/>
          </a:xfrm>
        </p:grpSpPr>
        <p:pic>
          <p:nvPicPr>
            <p:cNvPr id="41" name="Picture 40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12199840-58D8-131B-E20C-E166E017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887" y="4990697"/>
              <a:ext cx="320040" cy="3200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A8E81-E1DE-CB1F-766F-86A904F12E3E}"/>
                </a:ext>
              </a:extLst>
            </p:cNvPr>
            <p:cNvSpPr txBox="1"/>
            <p:nvPr/>
          </p:nvSpPr>
          <p:spPr>
            <a:xfrm>
              <a:off x="1114494" y="4906169"/>
              <a:ext cx="196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56F79-0E20-596B-A01A-6CC1EEDB46F6}"/>
              </a:ext>
            </a:extLst>
          </p:cNvPr>
          <p:cNvGrpSpPr/>
          <p:nvPr/>
        </p:nvGrpSpPr>
        <p:grpSpPr>
          <a:xfrm>
            <a:off x="467023" y="5381624"/>
            <a:ext cx="1485696" cy="461665"/>
            <a:chOff x="823981" y="5334932"/>
            <a:chExt cx="1485696" cy="461665"/>
          </a:xfrm>
        </p:grpSpPr>
        <p:pic>
          <p:nvPicPr>
            <p:cNvPr id="44" name="Picture 4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527142C0-DA1A-DE85-F0F3-9B80D02A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981" y="5395265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B6B9F4-2738-3A0E-E95B-FC0F1E4086AC}"/>
                </a:ext>
              </a:extLst>
            </p:cNvPr>
            <p:cNvSpPr txBox="1"/>
            <p:nvPr/>
          </p:nvSpPr>
          <p:spPr>
            <a:xfrm>
              <a:off x="1114495" y="5334932"/>
              <a:ext cx="11951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E5F1BE91-AAF0-C727-3E34-F55CA74E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682" y="3672712"/>
            <a:ext cx="1716604" cy="17166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CAC470-815C-4FE4-61EA-5F87721D0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78" y="3685040"/>
            <a:ext cx="1684787" cy="1694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F0E62CF-3713-AFC9-7141-84F3AA1A6440}"/>
              </a:ext>
            </a:extLst>
          </p:cNvPr>
          <p:cNvGrpSpPr/>
          <p:nvPr/>
        </p:nvGrpSpPr>
        <p:grpSpPr>
          <a:xfrm>
            <a:off x="2198809" y="5381624"/>
            <a:ext cx="1572472" cy="461665"/>
            <a:chOff x="821407" y="5767931"/>
            <a:chExt cx="1572472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923E9C-03C9-6E95-A7F3-3E28A5478138}"/>
                </a:ext>
              </a:extLst>
            </p:cNvPr>
            <p:cNvSpPr txBox="1"/>
            <p:nvPr/>
          </p:nvSpPr>
          <p:spPr>
            <a:xfrm>
              <a:off x="1114494" y="5767931"/>
              <a:ext cx="12793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50" name="Picture 49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DE694745-5F4B-BEEF-E0B3-EE2E172E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07" y="5833458"/>
              <a:ext cx="320040" cy="320040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5035849A-9F19-2863-F2DB-51DAF9CA1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29" y="1982955"/>
            <a:ext cx="1816224" cy="102697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12FDCE1-A8A9-FFD5-C44F-B17C43EE20EC}"/>
              </a:ext>
            </a:extLst>
          </p:cNvPr>
          <p:cNvSpPr/>
          <p:nvPr/>
        </p:nvSpPr>
        <p:spPr>
          <a:xfrm>
            <a:off x="367479" y="1910449"/>
            <a:ext cx="3498808" cy="1231633"/>
          </a:xfrm>
          <a:prstGeom prst="rect">
            <a:avLst/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5696150-78C3-1EDB-8915-1559B9F34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476" y="2163956"/>
            <a:ext cx="1480140" cy="7738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8756950-83D6-4F12-50C5-710D8C96C893}"/>
              </a:ext>
            </a:extLst>
          </p:cNvPr>
          <p:cNvSpPr txBox="1"/>
          <p:nvPr/>
        </p:nvSpPr>
        <p:spPr>
          <a:xfrm>
            <a:off x="307687" y="1330447"/>
            <a:ext cx="3683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FACET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22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3" grpId="0"/>
      <p:bldP spid="52" grpId="0" animBg="1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F5222CF-EC96-17EC-DBDD-69FA5C488364}"/>
              </a:ext>
            </a:extLst>
          </p:cNvPr>
          <p:cNvSpPr>
            <a:spLocks/>
          </p:cNvSpPr>
          <p:nvPr/>
        </p:nvSpPr>
        <p:spPr>
          <a:xfrm>
            <a:off x="4931082" y="0"/>
            <a:ext cx="7319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B053AE-CA17-47BC-AE69-34765913A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" y="379085"/>
            <a:ext cx="6638544" cy="115503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96EB1-24CF-0845-F47F-52FF77703CC8}"/>
              </a:ext>
            </a:extLst>
          </p:cNvPr>
          <p:cNvSpPr>
            <a:spLocks/>
          </p:cNvSpPr>
          <p:nvPr/>
        </p:nvSpPr>
        <p:spPr>
          <a:xfrm>
            <a:off x="0" y="0"/>
            <a:ext cx="4917439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8EA3-2CED-3AF3-B194-B058BA575C24}"/>
              </a:ext>
            </a:extLst>
          </p:cNvPr>
          <p:cNvSpPr txBox="1"/>
          <p:nvPr/>
        </p:nvSpPr>
        <p:spPr>
          <a:xfrm>
            <a:off x="214811" y="379085"/>
            <a:ext cx="4487817" cy="32932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Checkout our paper 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details,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and more!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34DD8-478F-B866-A13D-9F2A944F4643}"/>
              </a:ext>
            </a:extLst>
          </p:cNvPr>
          <p:cNvSpPr txBox="1"/>
          <p:nvPr/>
        </p:nvSpPr>
        <p:spPr>
          <a:xfrm>
            <a:off x="5142608" y="4924279"/>
            <a:ext cx="6768177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2400"/>
              </a:lnSpc>
            </a:pPr>
            <a:r>
              <a:rPr lang="de-DE" sz="2000" i="1" dirty="0"/>
              <a:t>Peter M. VanNostrand, Huayi Zhang, Dennis M. Hofmann, and Elke A. Rundensteiner.</a:t>
            </a:r>
            <a:endParaRPr lang="en-US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8D788-8B71-67C5-F462-A78DA8F0270D}"/>
              </a:ext>
            </a:extLst>
          </p:cNvPr>
          <p:cNvSpPr txBox="1"/>
          <p:nvPr/>
        </p:nvSpPr>
        <p:spPr>
          <a:xfrm>
            <a:off x="5142608" y="5716790"/>
            <a:ext cx="5513397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/>
              <a:t>ACM SIGMOD 2024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3141EF2-79F1-87AF-C2D7-EAE0AF57D368}"/>
              </a:ext>
            </a:extLst>
          </p:cNvPr>
          <p:cNvSpPr txBox="1">
            <a:spLocks/>
          </p:cNvSpPr>
          <p:nvPr/>
        </p:nvSpPr>
        <p:spPr>
          <a:xfrm>
            <a:off x="5132250" y="4102457"/>
            <a:ext cx="7059750" cy="5322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FACET: Robust Counterfactual Explanation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BF0CE7-CFFD-2DBB-5883-CE2552122A72}"/>
              </a:ext>
            </a:extLst>
          </p:cNvPr>
          <p:cNvGrpSpPr/>
          <p:nvPr/>
        </p:nvGrpSpPr>
        <p:grpSpPr>
          <a:xfrm>
            <a:off x="957969" y="5683885"/>
            <a:ext cx="3001500" cy="960120"/>
            <a:chOff x="4645712" y="5737860"/>
            <a:chExt cx="3001500" cy="9601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2E161B5-D182-3447-9F7C-3993015B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1207" y="576072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F092267-8B77-7BC6-CE29-A7551F56D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5712" y="5737860"/>
              <a:ext cx="958291" cy="960120"/>
            </a:xfrm>
            <a:prstGeom prst="rect">
              <a:avLst/>
            </a:prstGeom>
          </p:spPr>
        </p:pic>
        <p:pic>
          <p:nvPicPr>
            <p:cNvPr id="7" name="Picture 6" descr="A logo of a university&#10;&#10;Description automatically generated">
              <a:extLst>
                <a:ext uri="{FF2B5EF4-FFF2-40B4-BE49-F238E27FC236}">
                  <a16:creationId xmlns:a16="http://schemas.microsoft.com/office/drawing/2014/main" id="{ED80547D-265F-9971-D61C-1DEFAE2F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2812" y="576072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3D273E-4B83-9EF2-0E01-E29D91BC948F}"/>
              </a:ext>
            </a:extLst>
          </p:cNvPr>
          <p:cNvGrpSpPr/>
          <p:nvPr/>
        </p:nvGrpSpPr>
        <p:grpSpPr>
          <a:xfrm>
            <a:off x="6977125" y="326780"/>
            <a:ext cx="3200400" cy="3445525"/>
            <a:chOff x="3842450" y="47001"/>
            <a:chExt cx="2933700" cy="315839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484A3AF-5EC8-66E8-0B8A-A51EF57C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29686" y="47001"/>
              <a:ext cx="2559229" cy="25592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E947C7-9C66-D299-A5E0-CC3B2FF1FD56}"/>
                </a:ext>
              </a:extLst>
            </p:cNvPr>
            <p:cNvSpPr txBox="1"/>
            <p:nvPr/>
          </p:nvSpPr>
          <p:spPr>
            <a:xfrm>
              <a:off x="3842450" y="2497513"/>
              <a:ext cx="29337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petervannostrand.github.io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17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1C2BA-14B4-4C2B-A896-CFE33F07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450" y="2514600"/>
            <a:ext cx="6319101" cy="1828800"/>
          </a:xfrm>
        </p:spPr>
        <p:txBody>
          <a:bodyPr/>
          <a:lstStyle/>
          <a:p>
            <a:r>
              <a:rPr lang="en-US" dirty="0"/>
              <a:t>That’s just what the machine said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E90D1-E235-4EA9-9C7E-417AB3AF2C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0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B3AE60-344D-9FA8-084D-F61243C55ACF}"/>
              </a:ext>
            </a:extLst>
          </p:cNvPr>
          <p:cNvSpPr txBox="1">
            <a:spLocks/>
          </p:cNvSpPr>
          <p:nvPr/>
        </p:nvSpPr>
        <p:spPr>
          <a:xfrm>
            <a:off x="609600" y="5741327"/>
            <a:ext cx="10972800" cy="636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[1] Transforming Paradigms: A Global AI in Financial Services Survey, University of Cambridge, 2020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[2] Liberty at Risk: Pre-trial Risk Assessment Tools in the U.S., Electronic Privacy Information Center, 2022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[3] Hidden Workers: Untapped Talent, 2021 Harvard Business School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CB70C-648A-CDDD-CB8B-D7A2DB487982}"/>
              </a:ext>
            </a:extLst>
          </p:cNvPr>
          <p:cNvSpPr txBox="1"/>
          <p:nvPr/>
        </p:nvSpPr>
        <p:spPr>
          <a:xfrm>
            <a:off x="1910671" y="1993182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85% of banks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use ML in lending and investment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30258-4C24-383C-254D-25336EBA6740}"/>
              </a:ext>
            </a:extLst>
          </p:cNvPr>
          <p:cNvSpPr txBox="1"/>
          <p:nvPr/>
        </p:nvSpPr>
        <p:spPr>
          <a:xfrm>
            <a:off x="1910671" y="3137834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49 States </a:t>
            </a:r>
            <a:r>
              <a:rPr lang="en-US" sz="2400" dirty="0">
                <a:solidFill>
                  <a:srgbClr val="000000"/>
                </a:solidFill>
              </a:rPr>
              <a:t>use ML in pre-trial detention and parole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AC6D0-2161-352F-FEF5-8ED390C7F246}"/>
              </a:ext>
            </a:extLst>
          </p:cNvPr>
          <p:cNvSpPr txBox="1"/>
          <p:nvPr/>
        </p:nvSpPr>
        <p:spPr>
          <a:xfrm>
            <a:off x="1910671" y="4282486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&gt;90% of F500 companies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use automated applicant screening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[3]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E1BFC7-9F99-8E80-551B-4D495AEA6D89}"/>
              </a:ext>
            </a:extLst>
          </p:cNvPr>
          <p:cNvGrpSpPr/>
          <p:nvPr/>
        </p:nvGrpSpPr>
        <p:grpSpPr>
          <a:xfrm>
            <a:off x="7749955" y="2090475"/>
            <a:ext cx="2298094" cy="636410"/>
            <a:chOff x="1835756" y="3403182"/>
            <a:chExt cx="2298094" cy="636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AEE3B7-7ECD-C697-98D4-6DE9A238CBE3}"/>
                </a:ext>
              </a:extLst>
            </p:cNvPr>
            <p:cNvSpPr txBox="1"/>
            <p:nvPr/>
          </p:nvSpPr>
          <p:spPr>
            <a:xfrm>
              <a:off x="2394169" y="3429000"/>
              <a:ext cx="173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rejected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2725D-CA04-6CCB-8A4A-26C0B9B7C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86" r="12606" b="13716"/>
            <a:stretch/>
          </p:blipFill>
          <p:spPr>
            <a:xfrm>
              <a:off x="1835756" y="3403182"/>
              <a:ext cx="558413" cy="63641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BEF40A-24BD-66A4-ACFC-F7F47A59A474}"/>
              </a:ext>
            </a:extLst>
          </p:cNvPr>
          <p:cNvGrpSpPr/>
          <p:nvPr/>
        </p:nvGrpSpPr>
        <p:grpSpPr>
          <a:xfrm>
            <a:off x="7735359" y="3260945"/>
            <a:ext cx="2327287" cy="584775"/>
            <a:chOff x="5149838" y="3429000"/>
            <a:chExt cx="232728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50327-5A0F-0EDF-81C3-3504DBE28866}"/>
                </a:ext>
              </a:extLst>
            </p:cNvPr>
            <p:cNvSpPr txBox="1"/>
            <p:nvPr/>
          </p:nvSpPr>
          <p:spPr>
            <a:xfrm>
              <a:off x="5867400" y="3429000"/>
              <a:ext cx="1609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7F2ABA-19D1-9815-7D73-340AB7A1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43" t="6450" r="8663" b="26729"/>
            <a:stretch/>
          </p:blipFill>
          <p:spPr>
            <a:xfrm>
              <a:off x="5149838" y="3429000"/>
              <a:ext cx="717563" cy="5847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29AE3-3B4A-607B-F086-C2585112C948}"/>
              </a:ext>
            </a:extLst>
          </p:cNvPr>
          <p:cNvGrpSpPr/>
          <p:nvPr/>
        </p:nvGrpSpPr>
        <p:grpSpPr>
          <a:xfrm>
            <a:off x="7962096" y="4405376"/>
            <a:ext cx="1873813" cy="585216"/>
            <a:chOff x="8434530" y="3428779"/>
            <a:chExt cx="1873813" cy="58521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18F406F-1691-3005-02D7-EBE867B9F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4530" y="3428779"/>
              <a:ext cx="625299" cy="5852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57D455-B1D3-5CDD-06CA-6C435F6733DD}"/>
                </a:ext>
              </a:extLst>
            </p:cNvPr>
            <p:cNvSpPr txBox="1"/>
            <p:nvPr/>
          </p:nvSpPr>
          <p:spPr>
            <a:xfrm>
              <a:off x="9059829" y="3429000"/>
              <a:ext cx="1248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8660AF-C482-9533-6902-79A317715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1329" y="2639513"/>
            <a:ext cx="1292879" cy="1292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A56D2B-FC41-72C6-FBAA-B2DC4F41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335" y="172694"/>
            <a:ext cx="10515600" cy="590931"/>
          </a:xfrm>
        </p:spPr>
        <p:txBody>
          <a:bodyPr/>
          <a:lstStyle/>
          <a:p>
            <a:r>
              <a:rPr lang="en-US" dirty="0"/>
              <a:t>Automated Consequential Decisions</a:t>
            </a:r>
          </a:p>
        </p:txBody>
      </p:sp>
    </p:spTree>
    <p:extLst>
      <p:ext uri="{BB962C8B-B14F-4D97-AF65-F5344CB8AC3E}">
        <p14:creationId xmlns:p14="http://schemas.microsoft.com/office/powerpoint/2010/main" val="34814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E3990-20D2-43C7-9CD5-9C2A052D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Why?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8AE06EE-9953-46CA-A151-309AA69F1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19774"/>
            <a:ext cx="461303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AF397A-C20E-E0AF-814D-8D64BEBDC346}"/>
              </a:ext>
            </a:extLst>
          </p:cNvPr>
          <p:cNvGrpSpPr/>
          <p:nvPr/>
        </p:nvGrpSpPr>
        <p:grpSpPr>
          <a:xfrm>
            <a:off x="1633468" y="3051291"/>
            <a:ext cx="8950956" cy="558291"/>
            <a:chOff x="2937374" y="2981588"/>
            <a:chExt cx="8950956" cy="5582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AC60C-27FD-082B-649B-BD80389DECB6}"/>
                </a:ext>
              </a:extLst>
            </p:cNvPr>
            <p:cNvSpPr txBox="1"/>
            <p:nvPr/>
          </p:nvSpPr>
          <p:spPr>
            <a:xfrm>
              <a:off x="3579980" y="298158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loan application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64010-49EB-1C17-B0EE-6C14E5058C53}"/>
                </a:ext>
              </a:extLst>
            </p:cNvPr>
            <p:cNvSpPr txBox="1"/>
            <p:nvPr/>
          </p:nvSpPr>
          <p:spPr>
            <a:xfrm>
              <a:off x="6750698" y="2981589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EA0100-FAC4-D46B-5FD2-F9463391DE32}"/>
                </a:ext>
              </a:extLst>
            </p:cNvPr>
            <p:cNvSpPr txBox="1"/>
            <p:nvPr/>
          </p:nvSpPr>
          <p:spPr>
            <a:xfrm>
              <a:off x="10131221" y="2981590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accepted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235511-56C7-8EB7-842D-C6E797E2B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6" r="12606" b="13716"/>
            <a:stretch/>
          </p:blipFill>
          <p:spPr>
            <a:xfrm>
              <a:off x="2937374" y="2981588"/>
              <a:ext cx="489868" cy="5582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006622-1E13-1A62-0A34-A2624DAC1D3C}"/>
              </a:ext>
            </a:extLst>
          </p:cNvPr>
          <p:cNvGrpSpPr/>
          <p:nvPr/>
        </p:nvGrpSpPr>
        <p:grpSpPr>
          <a:xfrm>
            <a:off x="1569693" y="4002843"/>
            <a:ext cx="9014731" cy="558292"/>
            <a:chOff x="2873599" y="3933140"/>
            <a:chExt cx="9014731" cy="5582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670F5-B303-8C80-71D8-05128C1EF60E}"/>
                </a:ext>
              </a:extLst>
            </p:cNvPr>
            <p:cNvSpPr txBox="1"/>
            <p:nvPr/>
          </p:nvSpPr>
          <p:spPr>
            <a:xfrm>
              <a:off x="3579980" y="3933140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parole request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A4DB-F586-0C92-21DD-53492714B268}"/>
                </a:ext>
              </a:extLst>
            </p:cNvPr>
            <p:cNvSpPr txBox="1"/>
            <p:nvPr/>
          </p:nvSpPr>
          <p:spPr>
            <a:xfrm>
              <a:off x="6750698" y="3933141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F99C24-D799-46D7-8483-8A7751B4BB4F}"/>
                </a:ext>
              </a:extLst>
            </p:cNvPr>
            <p:cNvSpPr txBox="1"/>
            <p:nvPr/>
          </p:nvSpPr>
          <p:spPr>
            <a:xfrm>
              <a:off x="10131221" y="3933142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approved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7BA696-C16F-0BF5-8A9E-A038CEA90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699" b="-2686"/>
            <a:stretch/>
          </p:blipFill>
          <p:spPr>
            <a:xfrm>
              <a:off x="2873599" y="3933141"/>
              <a:ext cx="617420" cy="5582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6C1F01-2AF8-8FC3-03EC-1316D590825C}"/>
              </a:ext>
            </a:extLst>
          </p:cNvPr>
          <p:cNvGrpSpPr/>
          <p:nvPr/>
        </p:nvGrpSpPr>
        <p:grpSpPr>
          <a:xfrm>
            <a:off x="1607575" y="4831610"/>
            <a:ext cx="8976849" cy="540122"/>
            <a:chOff x="2911481" y="4761907"/>
            <a:chExt cx="8976849" cy="540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A9B0E-2583-3E41-F715-541E91556805}"/>
                </a:ext>
              </a:extLst>
            </p:cNvPr>
            <p:cNvSpPr txBox="1"/>
            <p:nvPr/>
          </p:nvSpPr>
          <p:spPr>
            <a:xfrm>
              <a:off x="3579980" y="4761907"/>
              <a:ext cx="2699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resume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B6E4E-16B8-3F6C-EF50-F046AB31D01D}"/>
                </a:ext>
              </a:extLst>
            </p:cNvPr>
            <p:cNvSpPr txBox="1"/>
            <p:nvPr/>
          </p:nvSpPr>
          <p:spPr>
            <a:xfrm>
              <a:off x="6750698" y="476190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EDCE7B-7DF1-111C-8B3A-09F2EB2127AB}"/>
                </a:ext>
              </a:extLst>
            </p:cNvPr>
            <p:cNvSpPr txBox="1"/>
            <p:nvPr/>
          </p:nvSpPr>
          <p:spPr>
            <a:xfrm>
              <a:off x="10131221" y="4761909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hired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20E76AB-9664-5880-273D-D897D3FC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1481" y="4788648"/>
              <a:ext cx="548544" cy="513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2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00B7317-8454-6A64-F912-2407C5D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9557859" cy="59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92001-3558-0196-08DC-6760EAD812F7}"/>
              </a:ext>
            </a:extLst>
          </p:cNvPr>
          <p:cNvSpPr txBox="1"/>
          <p:nvPr/>
        </p:nvSpPr>
        <p:spPr>
          <a:xfrm>
            <a:off x="1022363" y="994125"/>
            <a:ext cx="1014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Counterfactual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5AA7D-6DCF-CBB5-3FC0-A98213D498A0}"/>
              </a:ext>
            </a:extLst>
          </p:cNvPr>
          <p:cNvSpPr/>
          <p:nvPr/>
        </p:nvSpPr>
        <p:spPr>
          <a:xfrm>
            <a:off x="1022362" y="1456909"/>
            <a:ext cx="10147276" cy="158108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/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60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93B935-0702-698F-5BE2-33392A38BE0C}"/>
              </a:ext>
            </a:extLst>
          </p:cNvPr>
          <p:cNvSpPr txBox="1"/>
          <p:nvPr/>
        </p:nvSpPr>
        <p:spPr>
          <a:xfrm>
            <a:off x="6782842" y="1965350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2DFF7-91FA-8674-A420-B394000D6373}"/>
              </a:ext>
            </a:extLst>
          </p:cNvPr>
          <p:cNvSpPr txBox="1"/>
          <p:nvPr/>
        </p:nvSpPr>
        <p:spPr>
          <a:xfrm>
            <a:off x="9432655" y="1961397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3B2D9-321A-F16C-526D-D39D641AB55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534624" y="2456134"/>
            <a:ext cx="556587" cy="10234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5C1E9C-8EBB-B922-1FB6-919DF5C8373C}"/>
              </a:ext>
            </a:extLst>
          </p:cNvPr>
          <p:cNvSpPr txBox="1"/>
          <p:nvPr/>
        </p:nvSpPr>
        <p:spPr>
          <a:xfrm>
            <a:off x="2132767" y="3479576"/>
            <a:ext cx="280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00"/>
                </a:solidFill>
              </a:rPr>
              <a:t>Observed Instance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D3634D-860A-DC3B-0ECC-068A94B3A0B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014447" y="2473378"/>
            <a:ext cx="1" cy="8844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F451AA-BD74-7A03-3E04-21E383DCC89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664261" y="2469425"/>
            <a:ext cx="581325" cy="8957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C1F-03BC-5A71-6DE1-D418D59FC01C}"/>
              </a:ext>
            </a:extLst>
          </p:cNvPr>
          <p:cNvSpPr txBox="1"/>
          <p:nvPr/>
        </p:nvSpPr>
        <p:spPr>
          <a:xfrm>
            <a:off x="5716806" y="3357854"/>
            <a:ext cx="259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Factual Outcome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(undesired)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10B4A-2CAA-2A99-F59B-1ADAB335634D}"/>
              </a:ext>
            </a:extLst>
          </p:cNvPr>
          <p:cNvSpPr txBox="1"/>
          <p:nvPr/>
        </p:nvSpPr>
        <p:spPr>
          <a:xfrm>
            <a:off x="8565871" y="3365179"/>
            <a:ext cx="33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50" dirty="0">
                <a:solidFill>
                  <a:schemeClr val="accent5"/>
                </a:solidFill>
              </a:rPr>
              <a:t>Counterfactual Outcome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(desired)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1D31C-66C5-11E9-477B-5C4A6CAEC5F3}"/>
              </a:ext>
            </a:extLst>
          </p:cNvPr>
          <p:cNvSpPr txBox="1"/>
          <p:nvPr/>
        </p:nvSpPr>
        <p:spPr>
          <a:xfrm>
            <a:off x="4262239" y="4536452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How was the decision was made?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2D89FC-340A-AEDD-6B67-1E73AC99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534623" y="4178329"/>
            <a:ext cx="619628" cy="1608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F6BDB5-B978-E46C-3F81-5AECDD26C002}"/>
              </a:ext>
            </a:extLst>
          </p:cNvPr>
          <p:cNvSpPr txBox="1"/>
          <p:nvPr/>
        </p:nvSpPr>
        <p:spPr>
          <a:xfrm>
            <a:off x="4262239" y="4965036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What can I do about?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82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19" grpId="0"/>
      <p:bldP spid="20" grpId="0"/>
      <p:bldP spid="22" grpId="0"/>
      <p:bldP spid="25" grpId="0"/>
      <p:bldP spid="26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BDA9-2D40-9818-DA8A-B923BC9A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315718"/>
            <a:ext cx="8979989" cy="1089529"/>
          </a:xfrm>
        </p:spPr>
        <p:txBody>
          <a:bodyPr/>
          <a:lstStyle/>
          <a:p>
            <a:r>
              <a:rPr lang="en-US" dirty="0"/>
              <a:t>State-of-the-Art: Counterfactual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8E354-5AA0-11F0-3E06-0901926CCB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A3F4A9F-DA8D-F743-CF3B-9B9631E1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193" y="1282517"/>
            <a:ext cx="3597044" cy="3657600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BFA1D27-6172-4B05-4C34-244D3BB69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40419"/>
              </p:ext>
            </p:extLst>
          </p:nvPr>
        </p:nvGraphicFramePr>
        <p:xfrm>
          <a:off x="2041055" y="1716093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166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45" name="Arrow: Right 44">
            <a:extLst>
              <a:ext uri="{FF2B5EF4-FFF2-40B4-BE49-F238E27FC236}">
                <a16:creationId xmlns:a16="http://schemas.microsoft.com/office/drawing/2014/main" id="{3D5165CD-FC07-282A-3A85-411CF5A7A498}"/>
              </a:ext>
            </a:extLst>
          </p:cNvPr>
          <p:cNvSpPr/>
          <p:nvPr/>
        </p:nvSpPr>
        <p:spPr>
          <a:xfrm rot="5400000">
            <a:off x="3742029" y="2879361"/>
            <a:ext cx="857660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C7B99E0-4393-F2CD-C6AC-BC8381709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>
            <a:off x="3926639" y="2794932"/>
            <a:ext cx="488439" cy="447114"/>
          </a:xfrm>
          <a:prstGeom prst="rect">
            <a:avLst/>
          </a:prstGeom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661DA8F-7354-3D7C-6135-1B125F715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87542"/>
              </p:ext>
            </p:extLst>
          </p:nvPr>
        </p:nvGraphicFramePr>
        <p:xfrm>
          <a:off x="2041055" y="3919293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93F4EE0-243F-6ECD-7EDA-6414AD587AE3}"/>
              </a:ext>
            </a:extLst>
          </p:cNvPr>
          <p:cNvSpPr txBox="1"/>
          <p:nvPr/>
        </p:nvSpPr>
        <p:spPr>
          <a:xfrm>
            <a:off x="2028355" y="1314819"/>
            <a:ext cx="4285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DE6F90-B4C0-1B0E-F653-02DC42335B6F}"/>
              </a:ext>
            </a:extLst>
          </p:cNvPr>
          <p:cNvSpPr txBox="1"/>
          <p:nvPr/>
        </p:nvSpPr>
        <p:spPr>
          <a:xfrm>
            <a:off x="2043713" y="3566162"/>
            <a:ext cx="4254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61F2E4-75CA-72C0-E364-0A974A89CC4A}"/>
                  </a:ext>
                </a:extLst>
              </p:cNvPr>
              <p:cNvSpPr txBox="1"/>
              <p:nvPr/>
            </p:nvSpPr>
            <p:spPr>
              <a:xfrm>
                <a:off x="8617584" y="2017584"/>
                <a:ext cx="4248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61F2E4-75CA-72C0-E364-0A974A89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584" y="2017584"/>
                <a:ext cx="4248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B661DF5-E6E4-B8F4-A206-6FDED9A3BD63}"/>
              </a:ext>
            </a:extLst>
          </p:cNvPr>
          <p:cNvSpPr/>
          <p:nvPr/>
        </p:nvSpPr>
        <p:spPr>
          <a:xfrm>
            <a:off x="8633366" y="2454440"/>
            <a:ext cx="137160" cy="1371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CC406D-3D0A-C41C-958A-BF2D59A41B62}"/>
              </a:ext>
            </a:extLst>
          </p:cNvPr>
          <p:cNvGrpSpPr/>
          <p:nvPr/>
        </p:nvGrpSpPr>
        <p:grpSpPr>
          <a:xfrm>
            <a:off x="8225036" y="5001382"/>
            <a:ext cx="2969358" cy="490295"/>
            <a:chOff x="9188952" y="20232306"/>
            <a:chExt cx="3522094" cy="58156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EE755A-E7F1-9BD2-EB79-A402571C08D1}"/>
                </a:ext>
              </a:extLst>
            </p:cNvPr>
            <p:cNvSpPr/>
            <p:nvPr/>
          </p:nvSpPr>
          <p:spPr>
            <a:xfrm>
              <a:off x="9188952" y="20232306"/>
              <a:ext cx="3493519" cy="58156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C03F10-7E4E-5B36-2088-8CB7F1CAC2BC}"/>
                </a:ext>
              </a:extLst>
            </p:cNvPr>
            <p:cNvGrpSpPr/>
            <p:nvPr/>
          </p:nvGrpSpPr>
          <p:grpSpPr>
            <a:xfrm>
              <a:off x="9384790" y="20261478"/>
              <a:ext cx="3326256" cy="547603"/>
              <a:chOff x="9234045" y="20834692"/>
              <a:chExt cx="3326256" cy="54760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8CE8F4-3ACB-F334-7D11-704842E959E7}"/>
                  </a:ext>
                </a:extLst>
              </p:cNvPr>
              <p:cNvSpPr txBox="1"/>
              <p:nvPr/>
            </p:nvSpPr>
            <p:spPr>
              <a:xfrm>
                <a:off x="9522547" y="20834692"/>
                <a:ext cx="1335054" cy="54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Reject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81223CC-EA56-4558-11EF-0DF5594A3393}"/>
                  </a:ext>
                </a:extLst>
              </p:cNvPr>
              <p:cNvSpPr txBox="1"/>
              <p:nvPr/>
            </p:nvSpPr>
            <p:spPr>
              <a:xfrm>
                <a:off x="11171035" y="20834692"/>
                <a:ext cx="1389266" cy="54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Accept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48668E-F534-6822-CBCE-77F19BCFEAD2}"/>
                  </a:ext>
                </a:extLst>
              </p:cNvPr>
              <p:cNvSpPr/>
              <p:nvPr/>
            </p:nvSpPr>
            <p:spPr>
              <a:xfrm>
                <a:off x="9234045" y="20959141"/>
                <a:ext cx="274320" cy="274320"/>
              </a:xfrm>
              <a:prstGeom prst="rect">
                <a:avLst/>
              </a:prstGeom>
              <a:solidFill>
                <a:srgbClr val="F7C9D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CF433ED-847D-12AB-6724-3A78765DC511}"/>
                  </a:ext>
                </a:extLst>
              </p:cNvPr>
              <p:cNvSpPr/>
              <p:nvPr/>
            </p:nvSpPr>
            <p:spPr>
              <a:xfrm>
                <a:off x="10857602" y="20959141"/>
                <a:ext cx="274320" cy="274320"/>
              </a:xfrm>
              <a:prstGeom prst="rect">
                <a:avLst/>
              </a:prstGeom>
              <a:solidFill>
                <a:srgbClr val="9DC5E9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F24FD5-6577-74BF-1BBB-4FFF28F7638E}"/>
              </a:ext>
            </a:extLst>
          </p:cNvPr>
          <p:cNvCxnSpPr>
            <a:cxnSpLocks/>
            <a:stCxn id="51" idx="5"/>
            <a:endCxn id="61" idx="1"/>
          </p:cNvCxnSpPr>
          <p:nvPr/>
        </p:nvCxnSpPr>
        <p:spPr>
          <a:xfrm>
            <a:off x="8750439" y="2571513"/>
            <a:ext cx="522108" cy="31707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F25C28-EFC8-7083-E5F7-2F386AE38487}"/>
                  </a:ext>
                </a:extLst>
              </p:cNvPr>
              <p:cNvSpPr txBox="1"/>
              <p:nvPr/>
            </p:nvSpPr>
            <p:spPr>
              <a:xfrm>
                <a:off x="9361332" y="2794932"/>
                <a:ext cx="4248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F25C28-EFC8-7083-E5F7-2F386AE3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32" y="2794932"/>
                <a:ext cx="424873" cy="461665"/>
              </a:xfrm>
              <a:prstGeom prst="rect">
                <a:avLst/>
              </a:prstGeom>
              <a:blipFill>
                <a:blip r:embed="rId6"/>
                <a:stretch>
                  <a:fillRect l="-7246" r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8FF9229C-A2FA-41F7-85FC-F7E65951C9C1}"/>
              </a:ext>
            </a:extLst>
          </p:cNvPr>
          <p:cNvSpPr/>
          <p:nvPr/>
        </p:nvSpPr>
        <p:spPr>
          <a:xfrm>
            <a:off x="9252460" y="2868505"/>
            <a:ext cx="137160" cy="1371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747B22-7932-B185-1BE2-DAD883CC4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69680" y="1804610"/>
            <a:ext cx="501070" cy="594360"/>
            <a:chOff x="26064332" y="11736004"/>
            <a:chExt cx="616701" cy="731520"/>
          </a:xfrm>
        </p:grpSpPr>
        <p:sp>
          <p:nvSpPr>
            <p:cNvPr id="63" name="Oval 200">
              <a:extLst>
                <a:ext uri="{FF2B5EF4-FFF2-40B4-BE49-F238E27FC236}">
                  <a16:creationId xmlns:a16="http://schemas.microsoft.com/office/drawing/2014/main" id="{5D155C34-F19A-1B91-8744-DD3BD2D24EAF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Content Placeholder 92">
              <a:extLst>
                <a:ext uri="{FF2B5EF4-FFF2-40B4-BE49-F238E27FC236}">
                  <a16:creationId xmlns:a16="http://schemas.microsoft.com/office/drawing/2014/main" id="{88132BE0-E2C9-1820-49FF-3DCDD62667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959EB-2728-8634-558D-95080A2C201E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DF6D2B6-D7FA-DE6F-EBDE-DE2D83FA50A9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FBB15AF-D212-3F7E-4143-9A88BD68932D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301910C-D31A-155D-6594-F3730C381770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7D37059-166F-D823-EA0E-55639680F7EC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873804-D62C-735D-7A7C-15346951224F}"/>
              </a:ext>
            </a:extLst>
          </p:cNvPr>
          <p:cNvGrpSpPr>
            <a:grpSpLocks noChangeAspect="1"/>
          </p:cNvGrpSpPr>
          <p:nvPr/>
        </p:nvGrpSpPr>
        <p:grpSpPr>
          <a:xfrm>
            <a:off x="6369680" y="4059596"/>
            <a:ext cx="501070" cy="594360"/>
            <a:chOff x="25352863" y="11746075"/>
            <a:chExt cx="616701" cy="731520"/>
          </a:xfrm>
        </p:grpSpPr>
        <p:sp>
          <p:nvSpPr>
            <p:cNvPr id="71" name="Oval 200">
              <a:extLst>
                <a:ext uri="{FF2B5EF4-FFF2-40B4-BE49-F238E27FC236}">
                  <a16:creationId xmlns:a16="http://schemas.microsoft.com/office/drawing/2014/main" id="{D1B6D3B9-07DB-55F0-2AF7-97F6BFD02ACB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Content Placeholder 92">
              <a:extLst>
                <a:ext uri="{FF2B5EF4-FFF2-40B4-BE49-F238E27FC236}">
                  <a16:creationId xmlns:a16="http://schemas.microsoft.com/office/drawing/2014/main" id="{BC71362A-C058-18BB-A7BF-4E8CCF9B1E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1E5DE0-6873-9BEF-F666-3F671864082A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7B2DF1-4F09-32FD-34BC-DCE32CA427AA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99A5CE-B277-D3EF-950B-95B0D89820BA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01B384E-B9AB-4CEC-BD1E-7344C2D75919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4AD9279-6929-9BAB-083A-2011BDA7889D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29B71F-81A2-B2ED-8093-B0FBF834BE18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728EE8D5-BBD3-4095-D0E3-E53970197E9E}"/>
              </a:ext>
            </a:extLst>
          </p:cNvPr>
          <p:cNvSpPr txBox="1"/>
          <p:nvPr/>
        </p:nvSpPr>
        <p:spPr>
          <a:xfrm>
            <a:off x="195272" y="5657661"/>
            <a:ext cx="79511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[4]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Dhurandhar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2019. Model Agnostic Contrastive Explanations for Structured Data.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[5]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Tolomei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et al. 2017. Interpretable Predictions of Tree-based Ensembles via Actionable Feature Tweaking. SIGKDD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[6]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Parmentier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2021. Optimal Counterfactual Explanations in Tree Ensembles. ICML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[7] Fernández et al. 2020. Random forest explainability using counterfactual sets. Information Fusion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94C3ECC-DD32-EC13-382C-18AD4F8F2CCB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1581317" y="2077523"/>
            <a:ext cx="62755" cy="2190659"/>
          </a:xfrm>
          <a:prstGeom prst="bentConnector3">
            <a:avLst>
              <a:gd name="adj1" fmla="val 464274"/>
            </a:avLst>
          </a:prstGeom>
          <a:ln w="38100"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AC9ED87-3BD6-C312-2296-9B9A5E4CA35A}"/>
                  </a:ext>
                </a:extLst>
              </p:cNvPr>
              <p:cNvSpPr txBox="1"/>
              <p:nvPr/>
            </p:nvSpPr>
            <p:spPr>
              <a:xfrm>
                <a:off x="8654" y="2619771"/>
                <a:ext cx="13502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Minimize distance </a:t>
                </a:r>
                <a:r>
                  <a:rPr lang="en-US" dirty="0" err="1">
                    <a:solidFill>
                      <a:srgbClr val="FF6600"/>
                    </a:solidFill>
                  </a:rPr>
                  <a:t>fn</a:t>
                </a:r>
                <a:endParaRPr lang="en-US" dirty="0">
                  <a:solidFill>
                    <a:srgbClr val="FF66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AC9ED87-3BD6-C312-2296-9B9A5E4C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" y="2619771"/>
                <a:ext cx="1350218" cy="923330"/>
              </a:xfrm>
              <a:prstGeom prst="rect">
                <a:avLst/>
              </a:prstGeom>
              <a:blipFill>
                <a:blip r:embed="rId7"/>
                <a:stretch>
                  <a:fillRect l="-1802" t="-3974" r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CB5B69C1-94F0-B048-1326-64E8A56460E5}"/>
              </a:ext>
            </a:extLst>
          </p:cNvPr>
          <p:cNvSpPr txBox="1"/>
          <p:nvPr/>
        </p:nvSpPr>
        <p:spPr>
          <a:xfrm>
            <a:off x="2053755" y="4729997"/>
            <a:ext cx="425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SOTA [4-7]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751372-0C1D-99D1-5884-1B79A28073B4}"/>
                  </a:ext>
                </a:extLst>
              </p:cNvPr>
              <p:cNvSpPr txBox="1"/>
              <p:nvPr/>
            </p:nvSpPr>
            <p:spPr>
              <a:xfrm>
                <a:off x="1644071" y="1785136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751372-0C1D-99D1-5884-1B79A2807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71" y="1785136"/>
                <a:ext cx="54684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105F2-8C8F-FB62-2DEF-DD6FB3BA72B2}"/>
                  </a:ext>
                </a:extLst>
              </p:cNvPr>
              <p:cNvSpPr txBox="1"/>
              <p:nvPr/>
            </p:nvSpPr>
            <p:spPr>
              <a:xfrm>
                <a:off x="1581316" y="3975795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105F2-8C8F-FB62-2DEF-DD6FB3BA7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316" y="3975795"/>
                <a:ext cx="546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8E73A4-CB92-2724-7F0B-698F4BA59586}"/>
              </a:ext>
            </a:extLst>
          </p:cNvPr>
          <p:cNvSpPr txBox="1"/>
          <p:nvPr/>
        </p:nvSpPr>
        <p:spPr>
          <a:xfrm>
            <a:off x="1387280" y="2727285"/>
            <a:ext cx="155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32273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/>
      <p:bldP spid="50" grpId="0"/>
      <p:bldP spid="51" grpId="0" animBg="1"/>
      <p:bldP spid="60" grpId="0"/>
      <p:bldP spid="61" grpId="0" animBg="1"/>
      <p:bldP spid="80" grpId="0"/>
      <p:bldP spid="82" grpId="0"/>
      <p:bldP spid="5" grpId="0"/>
      <p:bldP spid="6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A6192E"/>
      </a:dk2>
      <a:lt2>
        <a:srgbClr val="FFFFFF"/>
      </a:lt2>
      <a:accent1>
        <a:srgbClr val="A6192E"/>
      </a:accent1>
      <a:accent2>
        <a:srgbClr val="41B6E6"/>
      </a:accent2>
      <a:accent3>
        <a:srgbClr val="FF6600"/>
      </a:accent3>
      <a:accent4>
        <a:srgbClr val="9DA6AB"/>
      </a:accent4>
      <a:accent5>
        <a:srgbClr val="005BBB"/>
      </a:accent5>
      <a:accent6>
        <a:srgbClr val="003E51"/>
      </a:accent6>
      <a:hlink>
        <a:srgbClr val="A6192E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0388D3D-6540-4B37-99DE-43255871E546}" vid="{C1CD41C3-6101-4343-8398-92437E61B0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wpi_custom_v5</Template>
  <TotalTime>4008</TotalTime>
  <Words>1780</Words>
  <Application>Microsoft Office PowerPoint</Application>
  <PresentationFormat>Widescreen</PresentationFormat>
  <Paragraphs>626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Regular</vt:lpstr>
      <vt:lpstr>Cambria Math</vt:lpstr>
      <vt:lpstr>Consolas</vt:lpstr>
      <vt:lpstr>Georgia</vt:lpstr>
      <vt:lpstr>Segoe UI</vt:lpstr>
      <vt:lpstr>System Font Regular</vt:lpstr>
      <vt:lpstr>Verdana</vt:lpstr>
      <vt:lpstr>Office Theme</vt:lpstr>
      <vt:lpstr>FACET: Robust Counterfactual Explanation Analytics</vt:lpstr>
      <vt:lpstr>PowerPoint Presentation</vt:lpstr>
      <vt:lpstr>PowerPoint Presentation</vt:lpstr>
      <vt:lpstr>PowerPoint Presentation</vt:lpstr>
      <vt:lpstr>Automated Consequential Decisions</vt:lpstr>
      <vt:lpstr>PowerPoint Presentation</vt:lpstr>
      <vt:lpstr>PowerPoint Presentation</vt:lpstr>
      <vt:lpstr>PowerPoint Presentation</vt:lpstr>
      <vt:lpstr>State-of-the-Art: Counterfactual Examples</vt:lpstr>
      <vt:lpstr>Challenge 1: Explanation Personalization</vt:lpstr>
      <vt:lpstr>Challenge 1: Explanation Personalization</vt:lpstr>
      <vt:lpstr>Challenge 2: Explanation Robustness</vt:lpstr>
      <vt:lpstr>Challenge 2: Explanation Robustness</vt:lpstr>
      <vt:lpstr>Challenge 2: Explanation Robustness</vt:lpstr>
      <vt:lpstr>Challenge 2: Explanation Robustness</vt:lpstr>
      <vt:lpstr>Challenge 2: Explanation Robustness</vt:lpstr>
      <vt:lpstr>PowerPoint Presentation</vt:lpstr>
      <vt:lpstr>Challenge 3: Explanation Efficiency</vt:lpstr>
      <vt:lpstr>Challenge 3: Explanation Efficiency</vt:lpstr>
      <vt:lpstr>Explanation Goals</vt:lpstr>
      <vt:lpstr>Proposed Approach: FACET</vt:lpstr>
      <vt:lpstr>Solution 1: Interactive Explanations</vt:lpstr>
      <vt:lpstr>Solution 1: Interactive Explanations</vt:lpstr>
      <vt:lpstr>Solution 2: Counterfactual Regions</vt:lpstr>
      <vt:lpstr>Solution 2: Counterfactual Regions</vt:lpstr>
      <vt:lpstr>Solution 2: Counterfactual Regions</vt:lpstr>
      <vt:lpstr>Solution 2: Counterfactual Regions</vt:lpstr>
      <vt:lpstr>PowerPoint Presentation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Results Highlights</vt:lpstr>
      <vt:lpstr>Conclusion + Future Work</vt:lpstr>
      <vt:lpstr>Thank You!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Peter VanNostrand</dc:creator>
  <cp:keywords/>
  <dc:description/>
  <cp:lastModifiedBy>VanNostrand, Peter</cp:lastModifiedBy>
  <cp:revision>550</cp:revision>
  <dcterms:created xsi:type="dcterms:W3CDTF">2022-05-16T15:43:40Z</dcterms:created>
  <dcterms:modified xsi:type="dcterms:W3CDTF">2024-06-10T23:06:14Z</dcterms:modified>
  <cp:category/>
</cp:coreProperties>
</file>